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sldIdLst>
    <p:sldId id="300" r:id="rId3"/>
    <p:sldId id="374" r:id="rId4"/>
    <p:sldId id="389" r:id="rId5"/>
    <p:sldId id="302" r:id="rId6"/>
    <p:sldId id="303" r:id="rId7"/>
    <p:sldId id="304" r:id="rId8"/>
    <p:sldId id="305" r:id="rId9"/>
    <p:sldId id="385" r:id="rId10"/>
    <p:sldId id="386" r:id="rId11"/>
    <p:sldId id="387" r:id="rId12"/>
    <p:sldId id="390" r:id="rId13"/>
    <p:sldId id="306" r:id="rId14"/>
    <p:sldId id="307" r:id="rId15"/>
    <p:sldId id="355" r:id="rId16"/>
    <p:sldId id="354" r:id="rId17"/>
    <p:sldId id="350" r:id="rId18"/>
    <p:sldId id="356" r:id="rId19"/>
    <p:sldId id="353" r:id="rId20"/>
    <p:sldId id="388" r:id="rId21"/>
    <p:sldId id="348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39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244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PH">
              <a:ea typeface="ＭＳ Ｐゴシック" charset="-128"/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PH">
              <a:ea typeface="ＭＳ Ｐゴシック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0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Arial Unicode MS" charset="0"/>
              </a:defRPr>
            </a:lvl1pPr>
          </a:lstStyle>
          <a:p>
            <a:pPr>
              <a:defRPr/>
            </a:pPr>
            <a:fld id="{3ABEFEAD-2E70-4963-B5D5-150F5371E3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39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7134-2FAF-4D79-B68B-DEEF9BB08A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BDE7-C39C-4379-BE35-462A621B8B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188913"/>
            <a:ext cx="1884362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88913"/>
            <a:ext cx="5503863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E3AB-2169-4A7E-9C10-471584B50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8913"/>
            <a:ext cx="7540625" cy="1296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541713" cy="4187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4313" y="1905000"/>
            <a:ext cx="3541712" cy="4187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E8AD-2A75-406A-AF18-F2F8B4E33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C83D-3C1D-4979-85CB-BCBF7BB1E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479D-CB91-459A-95E6-CE846286A0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3B99F-09A6-4270-8797-93EA3AA7CB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46563-0022-4A66-9014-18D648FD7B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7BFC-8A62-4FFB-BC83-265DFC7CB7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854A-78EC-451E-9FCA-445CEAC91B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BF6B6-BCDC-45BB-B1EC-A1A9FC8648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A668-0385-4BAD-81E0-B89C9F1D33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CCD1F-AA61-4178-BA15-563B0445F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24DF-353F-4E57-A8F7-F2199F870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B13B-FE45-456F-93CB-43839B524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5AE52-C4DE-456F-8FA0-EB52A12979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828800"/>
            <a:ext cx="4645025" cy="1368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2EA0E-B92E-43F7-A0D4-A946A45061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24C0-D2D0-452A-9601-E9CAFCFD4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541713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4313" y="1905000"/>
            <a:ext cx="3541712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18F8C-ECE2-4503-9CF1-7FF70652F8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3B83-64A7-4159-A148-9F38ACF00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4DFA-EF20-4E87-BECA-2E50EE726E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479C-F2DD-460E-8E04-5B8193084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EC59-F899-43FF-8CBD-A46B1154D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3855-CB22-4B37-927D-E01B4E0AF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88913"/>
            <a:ext cx="7540625" cy="129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1600200" y="6248400"/>
            <a:ext cx="1673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/>
          </p:nvPr>
        </p:nvSpPr>
        <p:spPr bwMode="auto">
          <a:xfrm>
            <a:off x="1600200" y="6248400"/>
            <a:ext cx="1673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6248400"/>
            <a:ext cx="3349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04807CF-AC94-4D21-887C-07143DEC0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05000"/>
            <a:ext cx="7235825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492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+mj-lt"/>
          <a:ea typeface="+mj-ea"/>
          <a:cs typeface="MS Gothic"/>
        </a:defRPr>
      </a:lvl1pPr>
      <a:lvl2pPr algn="l" defTabSz="4492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  <a:cs typeface="MS Gothic"/>
        </a:defRPr>
      </a:lvl2pPr>
      <a:lvl3pPr algn="l" defTabSz="4492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  <a:cs typeface="MS Gothic"/>
        </a:defRPr>
      </a:lvl3pPr>
      <a:lvl4pPr algn="l" defTabSz="4492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  <a:cs typeface="MS Gothic"/>
        </a:defRPr>
      </a:lvl4pPr>
      <a:lvl5pPr algn="l" defTabSz="4492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  <a:cs typeface="MS Gothic"/>
        </a:defRPr>
      </a:lvl5pPr>
      <a:lvl6pPr marL="457200" algn="l" defTabSz="449263" rtl="0" fontAlgn="base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</a:defRPr>
      </a:lvl6pPr>
      <a:lvl7pPr marL="914400" algn="l" defTabSz="449263" rtl="0" fontAlgn="base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</a:defRPr>
      </a:lvl7pPr>
      <a:lvl8pPr marL="1371600" algn="l" defTabSz="449263" rtl="0" fontAlgn="base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</a:defRPr>
      </a:lvl8pPr>
      <a:lvl9pPr marL="1828800" algn="l" defTabSz="449263" rtl="0" fontAlgn="base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</a:defRPr>
      </a:lvl9pPr>
    </p:titleStyle>
    <p:bodyStyle>
      <a:lvl1pPr marL="339725" indent="-339725" algn="l" defTabSz="44926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MS Gothic"/>
        </a:defRPr>
      </a:lvl1pPr>
      <a:lvl2pPr marL="739775" indent="-282575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1828800"/>
            <a:ext cx="4645025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1524000" y="6248400"/>
            <a:ext cx="1749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6248400"/>
            <a:ext cx="3197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749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Arial Unicode MS" charset="0"/>
              </a:defRPr>
            </a:lvl1pPr>
          </a:lstStyle>
          <a:p>
            <a:pPr>
              <a:defRPr/>
            </a:pPr>
            <a:fld id="{CE3F31C8-6E52-47F0-981D-8273DBA68D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l" defTabSz="4492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+mj-lt"/>
          <a:ea typeface="+mj-ea"/>
          <a:cs typeface="MS Gothic"/>
        </a:defRPr>
      </a:lvl1pPr>
      <a:lvl2pPr algn="l" defTabSz="4492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  <a:cs typeface="MS Gothic"/>
        </a:defRPr>
      </a:lvl2pPr>
      <a:lvl3pPr algn="l" defTabSz="4492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  <a:cs typeface="MS Gothic"/>
        </a:defRPr>
      </a:lvl3pPr>
      <a:lvl4pPr algn="l" defTabSz="4492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  <a:cs typeface="MS Gothic"/>
        </a:defRPr>
      </a:lvl4pPr>
      <a:lvl5pPr algn="l" defTabSz="4492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  <a:cs typeface="MS Gothic"/>
        </a:defRPr>
      </a:lvl5pPr>
      <a:lvl6pPr marL="457200" algn="l" defTabSz="449263" rtl="0" fontAlgn="base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</a:defRPr>
      </a:lvl6pPr>
      <a:lvl7pPr marL="914400" algn="l" defTabSz="449263" rtl="0" fontAlgn="base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</a:defRPr>
      </a:lvl7pPr>
      <a:lvl8pPr marL="1371600" algn="l" defTabSz="449263" rtl="0" fontAlgn="base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</a:defRPr>
      </a:lvl8pPr>
      <a:lvl9pPr marL="1828800" algn="l" defTabSz="449263" rtl="0" fontAlgn="base">
        <a:lnSpc>
          <a:spcPct val="90000"/>
        </a:lnSpc>
        <a:spcBef>
          <a:spcPts val="1100"/>
        </a:spcBef>
        <a:spcAft>
          <a:spcPct val="0"/>
        </a:spcAft>
        <a:buClr>
          <a:srgbClr val="996600"/>
        </a:buClr>
        <a:buSzPct val="100000"/>
        <a:buFont typeface="Arial" charset="0"/>
        <a:defRPr sz="4400">
          <a:solidFill>
            <a:srgbClr val="996600"/>
          </a:solidFill>
          <a:latin typeface="Arial" charset="0"/>
          <a:ea typeface="MS Gothic" charset="-128"/>
        </a:defRPr>
      </a:lvl9pPr>
    </p:titleStyle>
    <p:bodyStyle>
      <a:lvl1pPr marL="339725" indent="-339725" algn="l" defTabSz="44926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MS Gothic"/>
        </a:defRPr>
      </a:lvl1pPr>
      <a:lvl2pPr marL="739775" indent="-282575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872553">
            <a:off x="2195513" y="1827213"/>
            <a:ext cx="5189537" cy="1143000"/>
          </a:xfrm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r>
              <a:rPr lang="en-P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Performance </a:t>
            </a:r>
            <a:br>
              <a:rPr lang="en-P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en-P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Assessment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rot="20819556">
            <a:off x="4452786" y="4339496"/>
            <a:ext cx="3429000" cy="685800"/>
          </a:xfrm>
        </p:spPr>
        <p:txBody>
          <a:bodyPr/>
          <a:lstStyle/>
          <a:p>
            <a:r>
              <a:rPr lang="en-US" sz="2400" dirty="0" err="1" smtClean="0"/>
              <a:t>Abegail</a:t>
            </a:r>
            <a:r>
              <a:rPr lang="en-US" sz="2400" dirty="0" smtClean="0"/>
              <a:t> T. </a:t>
            </a:r>
            <a:r>
              <a:rPr lang="en-US" sz="2400" dirty="0" err="1" smtClean="0"/>
              <a:t>Abaño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Blooms Taxonomy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540625" cy="1296987"/>
          </a:xfrm>
        </p:spPr>
        <p:txBody>
          <a:bodyPr/>
          <a:lstStyle/>
          <a:p>
            <a:r>
              <a:rPr lang="en-US" sz="2800" dirty="0" smtClean="0"/>
              <a:t>The following characteristics should be remembered when designing a performance task: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235825" cy="5181600"/>
          </a:xfrm>
        </p:spPr>
        <p:txBody>
          <a:bodyPr/>
          <a:lstStyle/>
          <a:p>
            <a:r>
              <a:rPr lang="en-US" dirty="0" smtClean="0"/>
              <a:t>It has various outcomes; it does not require one right answer.</a:t>
            </a:r>
          </a:p>
          <a:p>
            <a:r>
              <a:rPr lang="en-US" dirty="0" smtClean="0"/>
              <a:t>It is integrative, combining different skills.</a:t>
            </a:r>
          </a:p>
          <a:p>
            <a:r>
              <a:rPr lang="en-US" dirty="0" smtClean="0"/>
              <a:t>It encourages divergent thinking.</a:t>
            </a:r>
          </a:p>
          <a:p>
            <a:r>
              <a:rPr lang="en-US" dirty="0" smtClean="0"/>
              <a:t>It can include opportunities for peer interaction and collaborative learning.</a:t>
            </a:r>
          </a:p>
          <a:p>
            <a:r>
              <a:rPr lang="en-US" dirty="0"/>
              <a:t>It focuses on both process and product.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2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0842286">
            <a:off x="2900363" y="1765300"/>
            <a:ext cx="5370512" cy="136207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PH" dirty="0" smtClean="0">
                <a:solidFill>
                  <a:schemeClr val="tx1"/>
                </a:solidFill>
                <a:cs typeface="+mj-cs"/>
              </a:rPr>
              <a:t>What are </a:t>
            </a:r>
            <a:br>
              <a:rPr lang="en-PH" dirty="0" smtClean="0">
                <a:solidFill>
                  <a:schemeClr val="tx1"/>
                </a:solidFill>
                <a:cs typeface="+mj-cs"/>
              </a:rPr>
            </a:br>
            <a:r>
              <a:rPr lang="en-PH" dirty="0" smtClean="0">
                <a:solidFill>
                  <a:schemeClr val="tx1"/>
                </a:solidFill>
                <a:cs typeface="+mj-cs"/>
              </a:rPr>
              <a:t>the types of </a:t>
            </a:r>
            <a:br>
              <a:rPr lang="en-PH" dirty="0" smtClean="0">
                <a:solidFill>
                  <a:schemeClr val="tx1"/>
                </a:solidFill>
                <a:cs typeface="+mj-cs"/>
              </a:rPr>
            </a:br>
            <a:r>
              <a:rPr lang="en-PH" dirty="0" smtClean="0">
                <a:solidFill>
                  <a:schemeClr val="tx1"/>
                </a:solidFill>
                <a:cs typeface="+mj-cs"/>
              </a:rPr>
              <a:t>Performance</a:t>
            </a:r>
            <a:br>
              <a:rPr lang="en-PH" dirty="0" smtClean="0">
                <a:solidFill>
                  <a:schemeClr val="tx1"/>
                </a:solidFill>
                <a:cs typeface="+mj-cs"/>
              </a:rPr>
            </a:br>
            <a:r>
              <a:rPr lang="en-PH" dirty="0" smtClean="0">
                <a:solidFill>
                  <a:schemeClr val="tx1"/>
                </a:solidFill>
                <a:cs typeface="+mj-cs"/>
              </a:rPr>
              <a:t>Assessment? </a:t>
            </a:r>
            <a:endParaRPr lang="en-US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000" b="1" smtClean="0">
                <a:solidFill>
                  <a:schemeClr val="tx1"/>
                </a:solidFill>
              </a:rPr>
              <a:t>What are the types of Performance Assessment?</a:t>
            </a:r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  <a:cs typeface="+mn-cs"/>
              </a:rPr>
              <a:t>1. Process-Oriented Performance Assessment</a:t>
            </a:r>
          </a:p>
          <a:p>
            <a:pPr marL="0" indent="0"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</a:p>
          <a:p>
            <a:pPr marL="0" indent="0"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  <a:cs typeface="+mn-cs"/>
              </a:rPr>
              <a:t>2. Product-Oriented Performance Assessment 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endParaRPr lang="en-US" sz="4000" b="1" dirty="0">
              <a:solidFill>
                <a:schemeClr val="tx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0909335">
            <a:off x="3152431" y="2148044"/>
            <a:ext cx="4647309" cy="1470025"/>
          </a:xfrm>
        </p:spPr>
        <p:txBody>
          <a:bodyPr/>
          <a:lstStyle/>
          <a:p>
            <a:r>
              <a:rPr lang="en-US" sz="4500" b="1" dirty="0" smtClean="0">
                <a:solidFill>
                  <a:schemeClr val="tx1"/>
                </a:solidFill>
              </a:rPr>
              <a:t>Process-Oriented Performance Assessment </a:t>
            </a:r>
            <a:endParaRPr lang="en-PH" sz="4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000" b="1" smtClean="0">
                <a:solidFill>
                  <a:schemeClr val="tx1"/>
                </a:solidFill>
              </a:rPr>
              <a:t>What are the types of Performance Assessment?</a:t>
            </a:r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7235825" cy="41878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  <a:cs typeface="+mn-cs"/>
              </a:rPr>
              <a:t>Process-Oriented Performance Assessment</a:t>
            </a:r>
          </a:p>
          <a:p>
            <a:pPr marL="0" indent="0">
              <a:buNone/>
              <a:defRPr/>
            </a:pPr>
            <a:endParaRPr lang="en-US" sz="3000" dirty="0" smtClean="0"/>
          </a:p>
          <a:p>
            <a:pPr marL="0" indent="0">
              <a:buNone/>
              <a:defRPr/>
            </a:pPr>
            <a:r>
              <a:rPr lang="en-US" sz="4000" dirty="0" smtClean="0"/>
              <a:t>It refers </a:t>
            </a:r>
            <a:r>
              <a:rPr lang="en-US" sz="4000" dirty="0"/>
              <a:t>to the type of assessment that mainly focuses on the ability of the students/learners to arrive or produce or demonstrate their own learning.</a:t>
            </a:r>
            <a:endParaRPr lang="en-US" sz="4000" b="1" dirty="0" smtClean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>
              <a:buNone/>
              <a:defRPr/>
            </a:pPr>
            <a:endParaRPr lang="en-US" sz="4000" b="1" dirty="0">
              <a:solidFill>
                <a:schemeClr val="tx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12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000" b="1" smtClean="0">
                <a:solidFill>
                  <a:schemeClr val="tx1"/>
                </a:solidFill>
              </a:rPr>
              <a:t>What are the types of Performance Assessment?</a:t>
            </a:r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235825" cy="41878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  <a:cs typeface="+mn-cs"/>
              </a:rPr>
              <a:t>Process-Oriented Performance Assessment</a:t>
            </a:r>
          </a:p>
          <a:p>
            <a:pPr marL="0" indent="0"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</a:p>
          <a:p>
            <a:pPr marL="0" indent="0">
              <a:buNone/>
              <a:defRPr/>
            </a:pPr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teacher will focus on how the learner produced or conducted the learning </a:t>
            </a:r>
            <a:r>
              <a:rPr lang="en-US" sz="4000" dirty="0" smtClean="0"/>
              <a:t>task simply, you </a:t>
            </a:r>
            <a:r>
              <a:rPr lang="en-US" sz="4000" dirty="0"/>
              <a:t>are focusing on the skills of the </a:t>
            </a:r>
            <a:r>
              <a:rPr lang="en-US" sz="4000" dirty="0" smtClean="0"/>
              <a:t>learner.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>
              <a:buNone/>
              <a:defRPr/>
            </a:pPr>
            <a:endParaRPr lang="en-US" sz="4000" b="1" dirty="0">
              <a:solidFill>
                <a:schemeClr val="tx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13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 rot="20904479">
            <a:off x="2971800" y="2130425"/>
            <a:ext cx="5486400" cy="1470025"/>
          </a:xfrm>
        </p:spPr>
        <p:txBody>
          <a:bodyPr/>
          <a:lstStyle/>
          <a:p>
            <a:r>
              <a:rPr lang="en-US" sz="4500" b="1" dirty="0" smtClean="0">
                <a:solidFill>
                  <a:schemeClr val="tx1"/>
                </a:solidFill>
              </a:rPr>
              <a:t>Product-Oriented Performance Assessment </a:t>
            </a:r>
            <a:endParaRPr lang="en-PH" sz="4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000" b="1" smtClean="0">
                <a:solidFill>
                  <a:schemeClr val="tx1"/>
                </a:solidFill>
              </a:rPr>
              <a:t>What are the types of Performance Assessment?</a:t>
            </a:r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  <a:cs typeface="+mn-cs"/>
              </a:rPr>
              <a:t>Product-Oriented Performance Assessment</a:t>
            </a:r>
          </a:p>
          <a:p>
            <a:pPr marL="0" indent="0"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</a:p>
          <a:p>
            <a:pPr marL="0" indent="0">
              <a:buNone/>
              <a:defRPr/>
            </a:pPr>
            <a:r>
              <a:rPr lang="en-US" sz="4000" dirty="0" smtClean="0">
                <a:solidFill>
                  <a:schemeClr val="tx1"/>
                </a:solidFill>
                <a:latin typeface="+mj-lt"/>
                <a:cs typeface="+mn-cs"/>
              </a:rPr>
              <a:t>You focus on the product of the learner and not the learner. </a:t>
            </a:r>
            <a:endParaRPr lang="en-US" sz="4000" dirty="0">
              <a:solidFill>
                <a:schemeClr val="tx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12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Before you conduct a performance assessment…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7235825" cy="4416425"/>
          </a:xfrm>
        </p:spPr>
        <p:txBody>
          <a:bodyPr/>
          <a:lstStyle/>
          <a:p>
            <a:r>
              <a:rPr lang="en-US" dirty="0" smtClean="0"/>
              <a:t>Does the task truly match the outcome(s) you’re trying to measure?</a:t>
            </a:r>
          </a:p>
          <a:p>
            <a:r>
              <a:rPr lang="en-US" dirty="0" smtClean="0"/>
              <a:t>Does the task require the students to use critical thinking skills?</a:t>
            </a:r>
          </a:p>
          <a:p>
            <a:r>
              <a:rPr lang="en-US" dirty="0" smtClean="0"/>
              <a:t>Is the task worthwhile use of instructional time?</a:t>
            </a:r>
          </a:p>
          <a:p>
            <a:r>
              <a:rPr lang="en-US" dirty="0" smtClean="0"/>
              <a:t>Does the assessment use engaging tasks from the “real world”?</a:t>
            </a:r>
          </a:p>
        </p:txBody>
      </p:sp>
    </p:spTree>
    <p:extLst>
      <p:ext uri="{BB962C8B-B14F-4D97-AF65-F5344CB8AC3E}">
        <p14:creationId xmlns:p14="http://schemas.microsoft.com/office/powerpoint/2010/main" val="60671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872553">
            <a:off x="2195513" y="1827213"/>
            <a:ext cx="5189537" cy="1143000"/>
          </a:xfrm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r>
              <a:rPr lang="en-P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Performance </a:t>
            </a:r>
            <a:br>
              <a:rPr lang="en-P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en-P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Based Assessment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69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performance assess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09800"/>
            <a:ext cx="7235825" cy="41878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Berlin Sans FB" pitchFamily="34" charset="0"/>
              </a:rPr>
              <a:t>How can I measure the students achievements, working habits, behavior or attitude?</a:t>
            </a:r>
            <a:endParaRPr lang="en-US" sz="4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3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0881858">
            <a:off x="3159125" y="2149475"/>
            <a:ext cx="4860925" cy="136207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PH" dirty="0" smtClean="0">
                <a:solidFill>
                  <a:schemeClr val="tx1"/>
                </a:solidFill>
                <a:cs typeface="+mj-cs"/>
              </a:rPr>
              <a:t>What is Performance Assessment or Performance based assessment? </a:t>
            </a:r>
            <a:endParaRPr lang="en-US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000" b="1" dirty="0" smtClean="0">
                <a:solidFill>
                  <a:schemeClr val="tx1"/>
                </a:solidFill>
              </a:rPr>
              <a:t>What is Performance Assessment? 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905000"/>
            <a:ext cx="7620000" cy="4187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PH" b="1" dirty="0" smtClean="0">
                <a:solidFill>
                  <a:schemeClr val="tx1"/>
                </a:solidFill>
              </a:rPr>
              <a:t>According to </a:t>
            </a:r>
            <a:r>
              <a:rPr lang="en-PH" b="1" dirty="0" err="1" smtClean="0">
                <a:solidFill>
                  <a:schemeClr val="tx1"/>
                </a:solidFill>
              </a:rPr>
              <a:t>Nitko</a:t>
            </a:r>
            <a:r>
              <a:rPr lang="en-PH" b="1" dirty="0" smtClean="0">
                <a:solidFill>
                  <a:schemeClr val="tx1"/>
                </a:solidFill>
              </a:rPr>
              <a:t> &amp; </a:t>
            </a:r>
            <a:r>
              <a:rPr lang="en-PH" b="1" dirty="0" err="1" smtClean="0">
                <a:solidFill>
                  <a:schemeClr val="tx1"/>
                </a:solidFill>
              </a:rPr>
              <a:t>Brookhart</a:t>
            </a:r>
            <a:r>
              <a:rPr lang="en-PH" b="1" dirty="0" smtClean="0">
                <a:solidFill>
                  <a:schemeClr val="tx1"/>
                </a:solidFill>
              </a:rPr>
              <a:t>, 2011:</a:t>
            </a:r>
          </a:p>
          <a:p>
            <a:pPr>
              <a:buFont typeface="Wingdings" pitchFamily="2" charset="2"/>
              <a:buAutoNum type="alphaLcPeriod"/>
            </a:pPr>
            <a:r>
              <a:rPr lang="en-PH" b="1" dirty="0" smtClean="0">
                <a:solidFill>
                  <a:schemeClr val="tx1"/>
                </a:solidFill>
              </a:rPr>
              <a:t>Require students to create a product or demonstrate a process or both. </a:t>
            </a:r>
          </a:p>
          <a:p>
            <a:pPr>
              <a:buFont typeface="Wingdings" pitchFamily="2" charset="2"/>
              <a:buAutoNum type="alphaLcPeriod"/>
            </a:pPr>
            <a:r>
              <a:rPr lang="en-PH" b="1" dirty="0" smtClean="0">
                <a:solidFill>
                  <a:schemeClr val="tx1"/>
                </a:solidFill>
              </a:rPr>
              <a:t>Uses clearly defined criteria to evaluate the qualities of student work.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What is Performance Assessment?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235825" cy="4187825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One in which a teacher observes and makes a judgment about the student</a:t>
            </a:r>
            <a:r>
              <a:rPr lang="ja-JP" altLang="en-US" sz="26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’</a:t>
            </a:r>
            <a:r>
              <a:rPr lang="en-US" altLang="ja-JP" sz="26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s demonstration of a skill or competency in creating a product, constructing a response, or making a presentation.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600" b="1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Emphasis on student</a:t>
            </a:r>
            <a:r>
              <a:rPr lang="ja-JP" altLang="en-US" sz="26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’</a:t>
            </a:r>
            <a:r>
              <a:rPr lang="en-US" altLang="ja-JP" sz="26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s ability to perform tasks by producing their own work with their knowledge and skills.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600" b="1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000" b="1" smtClean="0">
                <a:solidFill>
                  <a:schemeClr val="tx1"/>
                </a:solidFill>
              </a:rPr>
              <a:t>Why Performance Assessment?</a:t>
            </a:r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PH" sz="3000" b="1" dirty="0" smtClean="0">
                <a:solidFill>
                  <a:schemeClr val="tx1"/>
                </a:solidFill>
              </a:rPr>
              <a:t>According to </a:t>
            </a:r>
            <a:r>
              <a:rPr lang="en-PH" sz="3000" b="1" dirty="0" err="1" smtClean="0">
                <a:solidFill>
                  <a:schemeClr val="tx1"/>
                </a:solidFill>
              </a:rPr>
              <a:t>Ouano</a:t>
            </a:r>
            <a:r>
              <a:rPr lang="en-PH" sz="3000" b="1" dirty="0" smtClean="0">
                <a:solidFill>
                  <a:schemeClr val="tx1"/>
                </a:solidFill>
              </a:rPr>
              <a:t> and Tolentino, 2010:</a:t>
            </a:r>
          </a:p>
          <a:p>
            <a:pPr>
              <a:buFont typeface="Arial" charset="0"/>
              <a:buChar char="•"/>
            </a:pPr>
            <a:r>
              <a:rPr lang="en-PH" sz="3000" b="1" dirty="0" smtClean="0">
                <a:solidFill>
                  <a:schemeClr val="tx1"/>
                </a:solidFill>
              </a:rPr>
              <a:t>Learning is a complex as human </a:t>
            </a:r>
            <a:r>
              <a:rPr lang="en-PH" sz="3000" b="1" dirty="0" err="1" smtClean="0">
                <a:solidFill>
                  <a:schemeClr val="tx1"/>
                </a:solidFill>
              </a:rPr>
              <a:t>behavior</a:t>
            </a:r>
            <a:r>
              <a:rPr lang="en-PH" sz="3000" b="1" dirty="0" smtClean="0">
                <a:solidFill>
                  <a:schemeClr val="tx1"/>
                </a:solidFill>
              </a:rPr>
              <a:t> thus, pen-and-paper test is inadequate. </a:t>
            </a:r>
          </a:p>
          <a:p>
            <a:pPr>
              <a:buFont typeface="Arial" charset="0"/>
              <a:buChar char="•"/>
            </a:pPr>
            <a:r>
              <a:rPr lang="en-PH" sz="3000" b="1" dirty="0" smtClean="0">
                <a:solidFill>
                  <a:schemeClr val="tx1"/>
                </a:solidFill>
              </a:rPr>
              <a:t>It allows you to assess skills that are both meaningful and relevant to the student. </a:t>
            </a:r>
          </a:p>
          <a:p>
            <a:pPr>
              <a:buFont typeface="Arial" charset="0"/>
              <a:buChar char="•"/>
            </a:pPr>
            <a:r>
              <a:rPr lang="en-PH" sz="3000" b="1" dirty="0" smtClean="0">
                <a:solidFill>
                  <a:schemeClr val="tx1"/>
                </a:solidFill>
              </a:rPr>
              <a:t>Lastly, learning is effective in the realm of “doing.”  </a:t>
            </a:r>
            <a:endParaRPr lang="en-US" sz="3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Traditional vs. Performance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78842" y="4161839"/>
            <a:ext cx="6705600" cy="990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ＭＳ Ｐゴシック" charset="-128"/>
              </a:rPr>
              <a:t>Do you know it?		Can you use it?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erlin Sans FB" pitchFamily="34" charset="0"/>
              <a:ea typeface="ＭＳ Ｐゴシック" charset="-128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4317242" y="5114340"/>
            <a:ext cx="1828800" cy="1295400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981200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Berlin Sans FB" pitchFamily="34" charset="0"/>
              </a:rPr>
              <a:t>Recall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Berlin Sans FB" pitchFamily="34" charset="0"/>
              </a:rPr>
              <a:t>Identify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Berlin Sans FB" pitchFamily="34" charset="0"/>
              </a:rPr>
              <a:t>List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Berlin Sans FB" pitchFamily="34" charset="0"/>
              </a:rPr>
              <a:t>Match</a:t>
            </a:r>
            <a:endParaRPr lang="en-US" sz="32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087940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Berlin Sans FB" pitchFamily="34" charset="0"/>
              </a:rPr>
              <a:t>Classify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Berlin Sans FB" pitchFamily="34" charset="0"/>
              </a:rPr>
              <a:t>Compare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Berlin Sans FB" pitchFamily="34" charset="0"/>
              </a:rPr>
              <a:t>Analyze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Berlin Sans FB" pitchFamily="34" charset="0"/>
              </a:rPr>
              <a:t>Evaluate</a:t>
            </a:r>
            <a:endParaRPr lang="en-US" sz="3200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 Common Domains for Performance Assessment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 bwMode="auto">
          <a:xfrm>
            <a:off x="3810000" y="3200400"/>
            <a:ext cx="2362200" cy="1828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Peformance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100" dirty="0" smtClean="0">
                <a:ea typeface="ＭＳ Ｐゴシック" charset="-128"/>
              </a:rPr>
              <a:t>Assessment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308678" y="2667000"/>
            <a:ext cx="1981200" cy="1447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Athletic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Activities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00500" y="1455761"/>
            <a:ext cx="1981200" cy="1447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Communication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Skills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38800" y="5029200"/>
            <a:ext cx="1981200" cy="1447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Concept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Acquisition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62200" y="5029200"/>
            <a:ext cx="1981200" cy="1447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Affective Skills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676400" y="2667000"/>
            <a:ext cx="1981200" cy="1447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Psychomotor Skills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11" name="Straight Connector 10"/>
          <p:cNvCxnSpPr>
            <a:endCxn id="4" idx="0"/>
          </p:cNvCxnSpPr>
          <p:nvPr/>
        </p:nvCxnSpPr>
        <p:spPr bwMode="auto">
          <a:xfrm>
            <a:off x="4991100" y="2895600"/>
            <a:ext cx="0" cy="304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3505200" y="3657600"/>
            <a:ext cx="3048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H="1">
            <a:off x="6096000" y="3657600"/>
            <a:ext cx="299114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>
            <a:off x="3810000" y="4724400"/>
            <a:ext cx="304800" cy="457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5867400" y="4724400"/>
            <a:ext cx="378157" cy="457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2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456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Performance  Assessment </vt:lpstr>
      <vt:lpstr>Performance  Based Assessment </vt:lpstr>
      <vt:lpstr>PowerPoint Presentation</vt:lpstr>
      <vt:lpstr>What is Performance Assessment or Performance based assessment? </vt:lpstr>
      <vt:lpstr>What is Performance Assessment? </vt:lpstr>
      <vt:lpstr>What is Performance Assessment?</vt:lpstr>
      <vt:lpstr>Why Performance Assessment?</vt:lpstr>
      <vt:lpstr>Traditional vs. Performance</vt:lpstr>
      <vt:lpstr>5 Common Domains for Performance Assessment</vt:lpstr>
      <vt:lpstr>Blooms Taxonomy</vt:lpstr>
      <vt:lpstr>The following characteristics should be remembered when designing a performance task:</vt:lpstr>
      <vt:lpstr>What are  the types of  Performance Assessment? </vt:lpstr>
      <vt:lpstr>What are the types of Performance Assessment?</vt:lpstr>
      <vt:lpstr>Process-Oriented Performance Assessment </vt:lpstr>
      <vt:lpstr>What are the types of Performance Assessment?</vt:lpstr>
      <vt:lpstr>What are the types of Performance Assessment?</vt:lpstr>
      <vt:lpstr>Product-Oriented Performance Assessment </vt:lpstr>
      <vt:lpstr>What are the types of Performance Assessment?</vt:lpstr>
      <vt:lpstr>Before you conduct a performance assessment…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Developmentally Appropriate Practice</dc:title>
  <dc:creator>Apple</dc:creator>
  <cp:lastModifiedBy>HP</cp:lastModifiedBy>
  <cp:revision>236</cp:revision>
  <dcterms:modified xsi:type="dcterms:W3CDTF">2018-09-21T01:47:26Z</dcterms:modified>
</cp:coreProperties>
</file>