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6" r:id="rId5"/>
    <p:sldId id="265" r:id="rId6"/>
    <p:sldId id="260" r:id="rId7"/>
    <p:sldId id="262" r:id="rId8"/>
    <p:sldId id="263" r:id="rId9"/>
    <p:sldId id="264" r:id="rId10"/>
    <p:sldId id="285" r:id="rId11"/>
    <p:sldId id="268" r:id="rId12"/>
    <p:sldId id="269" r:id="rId13"/>
    <p:sldId id="270" r:id="rId14"/>
    <p:sldId id="278" r:id="rId15"/>
    <p:sldId id="279" r:id="rId16"/>
    <p:sldId id="272" r:id="rId17"/>
    <p:sldId id="274" r:id="rId18"/>
    <p:sldId id="286" r:id="rId19"/>
    <p:sldId id="273" r:id="rId20"/>
    <p:sldId id="275" r:id="rId21"/>
    <p:sldId id="280" r:id="rId22"/>
    <p:sldId id="287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>
        <p:scale>
          <a:sx n="70" d="100"/>
          <a:sy n="70" d="100"/>
        </p:scale>
        <p:origin x="-130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00E93-E56E-4791-9DA1-80B12B02AE5A}" type="datetimeFigureOut">
              <a:rPr lang="en-CA" smtClean="0"/>
              <a:pPr/>
              <a:t>2019-02-19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42E4F-DEF7-4CF0-811A-6DC8C139F39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05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00E7C2-AF77-4717-8793-986006E5F1ED}" type="datetime1">
              <a:rPr lang="en-CA" smtClean="0"/>
              <a:pPr/>
              <a:t>2019-02-19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17856A-BFB9-475F-B20A-BBCF7F8887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6690AD-178C-4931-A132-34325D45602B}" type="datetime1">
              <a:rPr lang="en-CA" smtClean="0"/>
              <a:pPr/>
              <a:t>2019-02-19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7856A-BFB9-475F-B20A-BBCF7F8887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8F6EC-69C5-44BE-8009-A415B45760B6}" type="datetime1">
              <a:rPr lang="en-CA" smtClean="0"/>
              <a:pPr/>
              <a:t>2019-02-19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7856A-BFB9-475F-B20A-BBCF7F8887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7675B-2BCF-4A65-97E6-AE0A046E4381}" type="datetime1">
              <a:rPr lang="en-CA" smtClean="0"/>
              <a:pPr/>
              <a:t>2019-02-19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7856A-BFB9-475F-B20A-BBCF7F8887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549053-EDDD-4BD9-9769-CA4950B19143}" type="datetime1">
              <a:rPr lang="en-CA" smtClean="0"/>
              <a:pPr/>
              <a:t>2019-02-19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7856A-BFB9-475F-B20A-BBCF7F8887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6122F-F87A-44F1-802A-5A06F6F7F800}" type="datetime1">
              <a:rPr lang="en-CA" smtClean="0"/>
              <a:pPr/>
              <a:t>2019-02-19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7856A-BFB9-475F-B20A-BBCF7F8887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6B192-1602-416A-B4CC-D060BF39F5AE}" type="datetime1">
              <a:rPr lang="en-CA" smtClean="0"/>
              <a:pPr/>
              <a:t>2019-02-19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7856A-BFB9-475F-B20A-BBCF7F8887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9B8EE-1ADC-45E4-BEB2-B561ED85013B}" type="datetime1">
              <a:rPr lang="en-CA" smtClean="0"/>
              <a:pPr/>
              <a:t>2019-02-19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7856A-BFB9-475F-B20A-BBCF7F8887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9703E-4C50-41B4-9E71-2AFB20E4E1FC}" type="datetime1">
              <a:rPr lang="en-CA" smtClean="0"/>
              <a:pPr/>
              <a:t>2019-02-19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7856A-BFB9-475F-B20A-BBCF7F8887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45C997E-68D5-46CA-B9C5-4B99AAADC8FF}" type="datetime1">
              <a:rPr lang="en-CA" smtClean="0"/>
              <a:pPr/>
              <a:t>2019-02-19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7856A-BFB9-475F-B20A-BBCF7F88873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D47CA4-3B19-4DAB-BEBB-08B88E7A517B}" type="datetime1">
              <a:rPr lang="en-CA" smtClean="0"/>
              <a:pPr/>
              <a:t>2019-02-19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17856A-BFB9-475F-B20A-BBCF7F88873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D187CD-31AD-4C28-A5E6-9C17036F9064}" type="datetime1">
              <a:rPr lang="en-CA" smtClean="0"/>
              <a:pPr/>
              <a:t>2019-02-19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417856A-BFB9-475F-B20A-BBCF7F88873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4.ncsu.edu/unity/lockers/users/f/felder/public/ILSdir/styles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6192688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 smtClean="0"/>
              <a:t>Key Strategies for Student Success</a:t>
            </a:r>
            <a:br>
              <a:rPr lang="en-CA" sz="4000" dirty="0" smtClean="0"/>
            </a:br>
            <a:r>
              <a:rPr lang="en-CA" sz="3100" dirty="0" smtClean="0"/>
              <a:t>Insider Information from the </a:t>
            </a:r>
            <a:br>
              <a:rPr lang="en-CA" sz="3100" dirty="0" smtClean="0"/>
            </a:br>
            <a:r>
              <a:rPr lang="en-CA" sz="3100" dirty="0" smtClean="0"/>
              <a:t>Academically Dismissed</a:t>
            </a: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/>
              <a:t/>
            </a:r>
            <a:br>
              <a:rPr lang="en-CA" sz="3600" dirty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/>
              <a:t/>
            </a:r>
            <a:br>
              <a:rPr lang="en-CA" sz="3600" dirty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/>
              <a:t/>
            </a:r>
            <a:br>
              <a:rPr lang="en-CA" sz="3600" dirty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/>
              <a:t/>
            </a:r>
            <a:br>
              <a:rPr lang="en-CA" sz="3600" dirty="0"/>
            </a:br>
            <a:r>
              <a:rPr lang="en-CA" sz="3600" dirty="0" smtClean="0"/>
              <a:t>Virginia T. </a:t>
            </a:r>
            <a:r>
              <a:rPr lang="en-CA" sz="3600" dirty="0" err="1" smtClean="0"/>
              <a:t>Camarinas</a:t>
            </a: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>February 21, 2018</a:t>
            </a:r>
            <a:endParaRPr lang="en-CA" sz="3100" dirty="0"/>
          </a:p>
        </p:txBody>
      </p:sp>
      <p:pic>
        <p:nvPicPr>
          <p:cNvPr id="9" name="Picture 8" descr="http://www.studyskillshandbook.com.au/images/photographs/extra/frustrated-student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6700" y="19594286"/>
            <a:ext cx="4600575" cy="363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http://www.studyskillshandbook.com.au/images/photographs/extra/frustrated-student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48965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9318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is best for your students?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For you?</a:t>
            </a:r>
            <a:br>
              <a:rPr lang="en-US" dirty="0" smtClean="0"/>
            </a:br>
            <a:r>
              <a:rPr lang="en-US" dirty="0" smtClean="0"/>
              <a:t>NO CELL POLICY or NO POLICY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2560" y="4077072"/>
            <a:ext cx="285428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9540552" y="5301208"/>
            <a:ext cx="442393" cy="76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NO Cel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564904"/>
            <a:ext cx="3240360" cy="3240360"/>
          </a:xfrm>
        </p:spPr>
      </p:pic>
      <p:pic>
        <p:nvPicPr>
          <p:cNvPr id="8" name="Content Placeholder 7" descr="cell under desk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564904"/>
            <a:ext cx="4399570" cy="324036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#2 Too Much Socializing</a:t>
            </a:r>
            <a:endParaRPr lang="en-CA" dirty="0"/>
          </a:p>
        </p:txBody>
      </p:sp>
      <p:pic>
        <p:nvPicPr>
          <p:cNvPr id="4" name="Content Placeholder 3" descr="http://www.queensu.ca/sites/default/files/assets/slideshow/2012-08/2349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481138"/>
            <a:ext cx="678894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09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Waste average 21 hrs/wk (10 – 60 hrs)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Hanging out with friends</a:t>
            </a:r>
          </a:p>
          <a:p>
            <a:r>
              <a:rPr lang="en-CA" dirty="0" smtClean="0"/>
              <a:t>Studying with friends</a:t>
            </a:r>
          </a:p>
          <a:p>
            <a:r>
              <a:rPr lang="en-CA" dirty="0" smtClean="0"/>
              <a:t>Drinking and wasting entire weekend</a:t>
            </a:r>
          </a:p>
          <a:p>
            <a:r>
              <a:rPr lang="en-CA" dirty="0" smtClean="0"/>
              <a:t>Can’t say no—fear losing friends</a:t>
            </a:r>
          </a:p>
          <a:p>
            <a:r>
              <a:rPr lang="en-CA" dirty="0" smtClean="0"/>
              <a:t>Staying out too late</a:t>
            </a:r>
          </a:p>
          <a:p>
            <a:r>
              <a:rPr lang="en-CA" dirty="0" smtClean="0"/>
              <a:t>Can’t say, “I have to go.”</a:t>
            </a:r>
          </a:p>
          <a:p>
            <a:r>
              <a:rPr lang="en-CA" dirty="0" smtClean="0"/>
              <a:t>Driving others</a:t>
            </a:r>
          </a:p>
          <a:p>
            <a:r>
              <a:rPr lang="en-CA" dirty="0" smtClean="0"/>
              <a:t>Talking to family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Too Much Socializing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0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81328"/>
            <a:ext cx="8208912" cy="4827992"/>
          </a:xfrm>
        </p:spPr>
        <p:txBody>
          <a:bodyPr>
            <a:normAutofit fontScale="925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CA" dirty="0" smtClean="0"/>
              <a:t>Schedule posted at desk; shared with friends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Social time scheduled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Recognition that sacrifices are necessary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Surround self with serious students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Social date as motivator; set alarm to leave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Ask prof for help rather than friends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Shut off </a:t>
            </a:r>
            <a:r>
              <a:rPr lang="en-CA" dirty="0" err="1" smtClean="0"/>
              <a:t>fb</a:t>
            </a:r>
            <a:endParaRPr lang="en-CA" dirty="0" smtClean="0"/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Plan fun activity Sat morning to reduce drinking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Give parents access to bank account to monitor NSLC purchases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Be designated driver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Student Generated Strategies to Reduce Socializing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2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8208912" cy="1256928"/>
          </a:xfrm>
        </p:spPr>
        <p:txBody>
          <a:bodyPr/>
          <a:lstStyle/>
          <a:p>
            <a:pPr algn="l"/>
            <a:r>
              <a:rPr lang="en-CA" sz="3200" dirty="0" smtClean="0">
                <a:solidFill>
                  <a:schemeClr val="tx1"/>
                </a:solidFill>
              </a:rPr>
              <a:t>How </a:t>
            </a:r>
            <a:r>
              <a:rPr lang="en-CA" sz="3200" dirty="0">
                <a:solidFill>
                  <a:schemeClr val="tx1"/>
                </a:solidFill>
              </a:rPr>
              <a:t>can you help students to reduce </a:t>
            </a:r>
            <a:r>
              <a:rPr lang="en-CA" sz="3200" dirty="0" smtClean="0">
                <a:solidFill>
                  <a:schemeClr val="tx1"/>
                </a:solidFill>
              </a:rPr>
              <a:t>time-wasters &amp; manage time </a:t>
            </a:r>
            <a:r>
              <a:rPr lang="en-CA" sz="3200" dirty="0">
                <a:solidFill>
                  <a:schemeClr val="tx1"/>
                </a:solidFill>
              </a:rPr>
              <a:t>more effectively in your classroom, in your courses, or in the program?</a:t>
            </a:r>
            <a:br>
              <a:rPr lang="en-CA" sz="3200" dirty="0">
                <a:solidFill>
                  <a:schemeClr val="tx1"/>
                </a:solidFill>
              </a:rPr>
            </a:br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 descr="http://blogs.discovermagazine.com/discoblog/files/2011/09/catphone-e131699174030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54726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5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#3 Sleep Problems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4608" y="1556792"/>
            <a:ext cx="4040188" cy="762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9396536" y="5445224"/>
            <a:ext cx="4041775" cy="762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79913" y="1484784"/>
            <a:ext cx="4906888" cy="4752528"/>
          </a:xfrm>
        </p:spPr>
        <p:txBody>
          <a:bodyPr>
            <a:normAutofit/>
          </a:bodyPr>
          <a:lstStyle/>
          <a:p>
            <a:r>
              <a:rPr lang="en-CA" sz="2800" dirty="0"/>
              <a:t>Sleeping pills, energy drinks, caffeine</a:t>
            </a:r>
          </a:p>
          <a:p>
            <a:r>
              <a:rPr lang="en-CA" sz="2800" dirty="0"/>
              <a:t>Sleep with cells and laptops</a:t>
            </a:r>
          </a:p>
          <a:p>
            <a:r>
              <a:rPr lang="en-CA" sz="2800" dirty="0"/>
              <a:t>Can’t get up in morning</a:t>
            </a:r>
          </a:p>
          <a:p>
            <a:r>
              <a:rPr lang="en-CA" sz="2800" dirty="0"/>
              <a:t>Sleep deprived</a:t>
            </a:r>
          </a:p>
          <a:p>
            <a:r>
              <a:rPr lang="en-CA" sz="2800" dirty="0"/>
              <a:t>Can’t fall asleep</a:t>
            </a:r>
          </a:p>
          <a:p>
            <a:r>
              <a:rPr lang="en-CA" sz="2800" dirty="0"/>
              <a:t>Nap for hours</a:t>
            </a:r>
          </a:p>
          <a:p>
            <a:endParaRPr lang="en-CA" sz="2800" dirty="0"/>
          </a:p>
          <a:p>
            <a:r>
              <a:rPr lang="en-CA" sz="2800" dirty="0" smtClean="0"/>
              <a:t>waste14 </a:t>
            </a:r>
            <a:r>
              <a:rPr lang="en-CA" sz="2800" dirty="0" err="1"/>
              <a:t>hrs</a:t>
            </a:r>
            <a:r>
              <a:rPr lang="en-CA" sz="2800" dirty="0"/>
              <a:t>/</a:t>
            </a:r>
            <a:r>
              <a:rPr lang="en-CA" sz="2800" dirty="0" err="1"/>
              <a:t>wk</a:t>
            </a:r>
            <a:r>
              <a:rPr lang="en-CA" sz="2800" dirty="0"/>
              <a:t> </a:t>
            </a:r>
            <a:r>
              <a:rPr lang="en-CA" sz="2800" dirty="0" smtClean="0"/>
              <a:t>average </a:t>
            </a:r>
            <a:endParaRPr lang="en-CA" sz="2800" dirty="0"/>
          </a:p>
          <a:p>
            <a:endParaRPr lang="en-CA" dirty="0"/>
          </a:p>
        </p:txBody>
      </p:sp>
      <p:pic>
        <p:nvPicPr>
          <p:cNvPr id="7" name="main-image" descr="Sleeping during Class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39552" y="1340768"/>
            <a:ext cx="319923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31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CA" dirty="0" smtClean="0"/>
              <a:t>Healthy food; not at bedtime 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“Breakfast makes you smarter”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Exercise instead of napping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Go to bed and get up at regular time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Plan fun activities for weekend mornings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Follow schedule to avoid cramming and all-nighters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Shut off technology 1 </a:t>
            </a:r>
            <a:r>
              <a:rPr lang="en-CA" dirty="0" err="1" smtClean="0"/>
              <a:t>hr</a:t>
            </a:r>
            <a:r>
              <a:rPr lang="en-CA" dirty="0" smtClean="0"/>
              <a:t> before bedtime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Alarm on other side of room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Wear a watch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Sleep Hygiene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0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CA" sz="3600" b="1" dirty="0" smtClean="0"/>
              <a:t>The root of most problems.</a:t>
            </a:r>
          </a:p>
          <a:p>
            <a:pPr marL="109728" indent="0">
              <a:buNone/>
            </a:pPr>
            <a:endParaRPr lang="en-CA" dirty="0" smtClean="0"/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Demands of university are a shock. 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High school was easy and/or they simply did what they were told.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They aren’t equipped for the delayed gratification.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Have little idea of how their studies will lead to a rewarding life.</a:t>
            </a:r>
          </a:p>
          <a:p>
            <a:pPr marL="109728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Lack of Motivation &amp; Commitment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7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reamboard Clem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280920" cy="51845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err="1" smtClean="0"/>
              <a:t>Dreamboard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CA" b="1" dirty="0" err="1" smtClean="0"/>
              <a:t>Dreamboard</a:t>
            </a:r>
            <a:endParaRPr lang="en-CA" b="1" dirty="0" smtClean="0"/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Remember priorities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Tell friends I failed and can’t fail again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Recall look on parent’s face when told of failure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Post good marks, encouraging feedback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Compete; hang out with good students 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Aim higher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Dream about my future and the life I want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Positive self talk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Talk with profs and professionals who can inspire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Motivational Strategies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01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CA" b="1" dirty="0" smtClean="0"/>
              <a:t>Refining Your Learning Skills for Academically Dismissed Students</a:t>
            </a:r>
          </a:p>
          <a:p>
            <a:pPr marL="109728" indent="0">
              <a:buNone/>
            </a:pPr>
            <a:endParaRPr lang="en-CA" dirty="0" smtClean="0"/>
          </a:p>
          <a:p>
            <a:r>
              <a:rPr lang="en-CA" dirty="0" smtClean="0"/>
              <a:t>26 Management/Commerce students over 2 summers</a:t>
            </a:r>
          </a:p>
          <a:p>
            <a:r>
              <a:rPr lang="en-CA" dirty="0" smtClean="0"/>
              <a:t>~200 students in total </a:t>
            </a:r>
          </a:p>
          <a:p>
            <a:r>
              <a:rPr lang="en-CA" dirty="0" smtClean="0"/>
              <a:t>10 day structured summer program</a:t>
            </a:r>
          </a:p>
          <a:p>
            <a:r>
              <a:rPr lang="en-CA" dirty="0" smtClean="0"/>
              <a:t>Students are “ready” to change</a:t>
            </a:r>
          </a:p>
          <a:p>
            <a:r>
              <a:rPr lang="en-CA" dirty="0" smtClean="0"/>
              <a:t>Students are “advised” to attend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01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CA" sz="3600" dirty="0" smtClean="0"/>
              <a:t>What can you do to assist students with their commitment, enthusiasm and motivation for your courses and their program?</a:t>
            </a:r>
            <a:endParaRPr lang="en-CA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1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endParaRPr lang="en-CA" sz="3600" dirty="0" smtClean="0"/>
          </a:p>
          <a:p>
            <a:pPr marL="109728" indent="0">
              <a:buNone/>
            </a:pPr>
            <a:endParaRPr lang="en-CA" sz="3600" dirty="0" smtClean="0"/>
          </a:p>
          <a:p>
            <a:pPr marL="365760" lvl="1" indent="0">
              <a:buNone/>
            </a:pPr>
            <a:endParaRPr lang="en-CA" dirty="0" smtClean="0"/>
          </a:p>
          <a:p>
            <a:pPr marL="109728" indent="0">
              <a:buNone/>
            </a:pPr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other issues raised…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9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2678" indent="-742950">
              <a:buAutoNum type="arabicPeriod"/>
            </a:pPr>
            <a:r>
              <a:rPr lang="en-CA" sz="3600" dirty="0" smtClean="0"/>
              <a:t>“Death from a thousand cuts”</a:t>
            </a:r>
          </a:p>
          <a:p>
            <a:pPr marL="852678" indent="-742950">
              <a:buAutoNum type="arabicPeriod"/>
            </a:pPr>
            <a:endParaRPr lang="en-CA" sz="3600" dirty="0" smtClean="0"/>
          </a:p>
          <a:p>
            <a:pPr marL="852678" indent="-742950">
              <a:buNone/>
            </a:pPr>
            <a:r>
              <a:rPr lang="en-CA" sz="2000" dirty="0" smtClean="0"/>
              <a:t>		...chunking works for some but not everyone</a:t>
            </a:r>
          </a:p>
          <a:p>
            <a:pPr>
              <a:buNone/>
            </a:pPr>
            <a:endParaRPr lang="en-CA" sz="3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249160"/>
              </p:ext>
            </p:extLst>
          </p:nvPr>
        </p:nvGraphicFramePr>
        <p:xfrm>
          <a:off x="468313" y="172758"/>
          <a:ext cx="8038914" cy="5902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525"/>
                <a:gridCol w="676263"/>
                <a:gridCol w="676263"/>
                <a:gridCol w="676263"/>
                <a:gridCol w="676263"/>
                <a:gridCol w="676263"/>
                <a:gridCol w="537598"/>
                <a:gridCol w="676263"/>
                <a:gridCol w="572222"/>
                <a:gridCol w="728283"/>
                <a:gridCol w="572222"/>
                <a:gridCol w="446218"/>
                <a:gridCol w="420786"/>
                <a:gridCol w="381482"/>
              </a:tblGrid>
              <a:tr h="988301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 vert="vert270" anchor="ctr"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Preferred Learning Styles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Refining Your Learning Skills for Management/Commerce Students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June 2012 &amp; 2013</a:t>
                      </a:r>
                      <a:endParaRPr lang="en-CA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24/26 </a:t>
                      </a:r>
                      <a:r>
                        <a:rPr lang="en-US" sz="1100" dirty="0" smtClean="0">
                          <a:effectLst/>
                        </a:rPr>
                        <a:t>Students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 vert="vert" anchor="ctr"/>
                </a:tc>
              </a:tr>
              <a:tr h="133293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Active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en-C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en-C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XXX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XXXXX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1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/>
                      </a:r>
                      <a:br>
                        <a:rPr lang="en-CA" sz="9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XXX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/>
                      </a:r>
                      <a:br>
                        <a:rPr lang="en-CA" sz="9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XXX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XXX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</a:rPr>
                        <a:t>XF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highlight>
                            <a:srgbClr val="FFFF00"/>
                          </a:highlight>
                        </a:rPr>
                        <a:t>XXF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T</a:t>
                      </a: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C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C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</a:rPr>
                        <a:t>XXM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Reflective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 vert="vert" anchor="ctr"/>
                </a:tc>
              </a:tr>
              <a:tr h="1052491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Sensing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XXXX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XX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XXXX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/>
                      </a:r>
                      <a:br>
                        <a:rPr lang="en-CA" sz="9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/>
                      </a:r>
                      <a:br>
                        <a:rPr lang="en-CA" sz="9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XXXX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XXXX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T</a:t>
                      </a:r>
                      <a:r>
                        <a:rPr lang="en-US" sz="1400" dirty="0" smtClean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XXX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Intuitive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 vert="vert" anchor="ctr"/>
                </a:tc>
              </a:tr>
              <a:tr h="1052491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Visual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XXX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XXXX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highlight>
                            <a:srgbClr val="FFFF00"/>
                          </a:highlight>
                        </a:rPr>
                        <a:t>XXXXXX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</a:t>
                      </a:r>
                      <a:r>
                        <a:rPr lang="en-US" sz="1100" baseline="0" dirty="0" smtClean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T</a:t>
                      </a:r>
                      <a:r>
                        <a:rPr lang="en-US" sz="600" dirty="0" smtClean="0">
                          <a:effectLst/>
                        </a:rPr>
                        <a:t> </a:t>
                      </a: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XXXX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/>
                      </a:r>
                      <a:br>
                        <a:rPr lang="en-CA" sz="9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XXX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/>
                      </a:r>
                      <a:br>
                        <a:rPr lang="en-CA" sz="9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Verbal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 vert="vert" anchor="ctr"/>
                </a:tc>
              </a:tr>
              <a:tr h="93738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Sequential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XXXX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</a:rPr>
                        <a:t>XXXXXX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/>
                      </a:r>
                      <a:br>
                        <a:rPr lang="en-CA" sz="9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XXXX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XXXX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T</a:t>
                      </a:r>
                      <a:r>
                        <a:rPr lang="en-US" sz="600" dirty="0" smtClean="0">
                          <a:effectLst/>
                        </a:rPr>
                        <a:t> </a:t>
                      </a:r>
                      <a:endParaRPr lang="en-CA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XX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Global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424" marR="62424" marT="0" marB="0" vert="vert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404664" y="692696"/>
            <a:ext cx="648072" cy="648072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22" name="AutoShape 18"/>
          <p:cNvSpPr>
            <a:spLocks noChangeShapeType="1"/>
          </p:cNvSpPr>
          <p:nvPr/>
        </p:nvSpPr>
        <p:spPr bwMode="auto">
          <a:xfrm flipH="1">
            <a:off x="-1966242" y="1103863"/>
            <a:ext cx="3937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" name="AutoShape 19"/>
          <p:cNvSpPr>
            <a:spLocks noChangeShapeType="1"/>
          </p:cNvSpPr>
          <p:nvPr/>
        </p:nvSpPr>
        <p:spPr bwMode="auto">
          <a:xfrm>
            <a:off x="-2354386" y="1124744"/>
            <a:ext cx="3825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" name="AutoShape 17"/>
          <p:cNvSpPr>
            <a:spLocks noChangeShapeType="1"/>
          </p:cNvSpPr>
          <p:nvPr/>
        </p:nvSpPr>
        <p:spPr bwMode="auto">
          <a:xfrm>
            <a:off x="-2579871" y="1340768"/>
            <a:ext cx="3079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" name="AutoShape 16"/>
          <p:cNvSpPr>
            <a:spLocks noChangeShapeType="1"/>
          </p:cNvSpPr>
          <p:nvPr/>
        </p:nvSpPr>
        <p:spPr bwMode="auto">
          <a:xfrm flipH="1">
            <a:off x="-2359942" y="623888"/>
            <a:ext cx="3937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" name="AutoShape 15"/>
          <p:cNvSpPr>
            <a:spLocks noChangeShapeType="1"/>
          </p:cNvSpPr>
          <p:nvPr/>
        </p:nvSpPr>
        <p:spPr bwMode="auto">
          <a:xfrm flipV="1">
            <a:off x="-2493292" y="2276872"/>
            <a:ext cx="26670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" name="AutoShape 14"/>
          <p:cNvSpPr>
            <a:spLocks noChangeShapeType="1"/>
          </p:cNvSpPr>
          <p:nvPr/>
        </p:nvSpPr>
        <p:spPr bwMode="auto">
          <a:xfrm flipH="1">
            <a:off x="-2556792" y="1533525"/>
            <a:ext cx="3937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" name="AutoShape 20"/>
          <p:cNvSpPr>
            <a:spLocks noChangeShapeType="1"/>
          </p:cNvSpPr>
          <p:nvPr/>
        </p:nvSpPr>
        <p:spPr bwMode="auto">
          <a:xfrm flipH="1">
            <a:off x="-1870372" y="908720"/>
            <a:ext cx="3937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" name="AutoShape 13"/>
          <p:cNvSpPr>
            <a:spLocks noChangeShapeType="1"/>
          </p:cNvSpPr>
          <p:nvPr/>
        </p:nvSpPr>
        <p:spPr bwMode="auto">
          <a:xfrm>
            <a:off x="-1116632" y="736600"/>
            <a:ext cx="3984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-2556792" y="1533525"/>
            <a:ext cx="10801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3059832" y="6165304"/>
            <a:ext cx="55483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Based on self-assessment and reporting, Felder Learnin</a:t>
            </a:r>
            <a:r>
              <a:rPr lang="en-US" alt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 Styles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Questionnaire.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11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Your learning style preferences will naturally influence how you teach</a:t>
            </a:r>
          </a:p>
          <a:p>
            <a:endParaRPr lang="en-CA" dirty="0" smtClean="0"/>
          </a:p>
          <a:p>
            <a:r>
              <a:rPr lang="en-CA" dirty="0" smtClean="0"/>
              <a:t>See resources on your website:  </a:t>
            </a:r>
          </a:p>
          <a:p>
            <a:pPr lvl="1"/>
            <a:r>
              <a:rPr lang="en-CA" dirty="0" smtClean="0"/>
              <a:t>Learning Styles and Strategies, Felder &amp; </a:t>
            </a:r>
            <a:r>
              <a:rPr lang="en-CA" dirty="0" err="1" smtClean="0"/>
              <a:t>Soloman</a:t>
            </a:r>
            <a:r>
              <a:rPr lang="en-CA" dirty="0" smtClean="0"/>
              <a:t>, 2011.  </a:t>
            </a:r>
            <a:r>
              <a:rPr lang="en-CA" sz="1800" dirty="0" smtClean="0">
                <a:hlinkClick r:id="rId2"/>
              </a:rPr>
              <a:t>http://www4.ncsu.edu/unity/lockers/users/f/felder/public/ILSdir/styles.htm</a:t>
            </a:r>
            <a:endParaRPr lang="en-CA" sz="1800" dirty="0" smtClean="0"/>
          </a:p>
          <a:p>
            <a:pPr lvl="1"/>
            <a:r>
              <a:rPr lang="en-CA" sz="1800" dirty="0" smtClean="0"/>
              <a:t>Teaching Techniques to Address all Learning Styles, Felder 2002.</a:t>
            </a:r>
          </a:p>
          <a:p>
            <a:pPr lvl="1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Variety is the answer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24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Select members; don’t leave it to the students</a:t>
            </a:r>
          </a:p>
          <a:p>
            <a:r>
              <a:rPr lang="en-CA" dirty="0" smtClean="0"/>
              <a:t>Provide training on how to work effectively on teams:</a:t>
            </a:r>
          </a:p>
          <a:p>
            <a:pPr lvl="1"/>
            <a:r>
              <a:rPr lang="en-CA" dirty="0" smtClean="0"/>
              <a:t>Setting ground rules</a:t>
            </a:r>
          </a:p>
          <a:p>
            <a:pPr lvl="1"/>
            <a:r>
              <a:rPr lang="en-CA" dirty="0" smtClean="0"/>
              <a:t>Raising issues</a:t>
            </a:r>
          </a:p>
          <a:p>
            <a:pPr lvl="1"/>
            <a:r>
              <a:rPr lang="en-CA" dirty="0" smtClean="0"/>
              <a:t>Dealing with disagreement</a:t>
            </a:r>
          </a:p>
          <a:p>
            <a:pPr lvl="1"/>
            <a:r>
              <a:rPr lang="en-CA" dirty="0" smtClean="0"/>
              <a:t>Stages of Team Development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Curriculum design and marking scheme are very important to support group work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Group Work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32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Team Work: Strategies for Enhancing Student Learning and Engagement</a:t>
            </a:r>
          </a:p>
          <a:p>
            <a:endParaRPr lang="en-CA" dirty="0"/>
          </a:p>
          <a:p>
            <a:r>
              <a:rPr lang="en-CA" dirty="0" smtClean="0"/>
              <a:t>Using Learning Style Preferences to Enhance Learning in Diverse Classes</a:t>
            </a:r>
          </a:p>
          <a:p>
            <a:endParaRPr lang="en-CA" dirty="0"/>
          </a:p>
          <a:p>
            <a:pPr marL="365760" lvl="1" indent="0">
              <a:buNone/>
            </a:pPr>
            <a:r>
              <a:rPr lang="en-CA" dirty="0" err="1" smtClean="0"/>
              <a:t>Susan.Holmes</a:t>
            </a:r>
            <a:r>
              <a:rPr lang="en-CA" dirty="0" smtClean="0"/>
              <a:t> @dal.ca    494-6430</a:t>
            </a:r>
          </a:p>
          <a:p>
            <a:pPr marL="365760" lvl="1" indent="0">
              <a:buNone/>
            </a:pPr>
            <a:r>
              <a:rPr lang="en-CA" dirty="0" smtClean="0"/>
              <a:t>College of Continuing Education</a:t>
            </a:r>
          </a:p>
          <a:p>
            <a:pPr marL="365760" lvl="1" indent="0">
              <a:buNone/>
            </a:pPr>
            <a:r>
              <a:rPr lang="en-CA" dirty="0" smtClean="0"/>
              <a:t>Suite 2201 Mona Campbell Building</a:t>
            </a:r>
          </a:p>
          <a:p>
            <a:pPr marL="365760" lvl="1" indent="0">
              <a:buNone/>
            </a:pPr>
            <a:r>
              <a:rPr lang="en-CA" dirty="0" smtClean="0"/>
              <a:t>1459 </a:t>
            </a:r>
            <a:r>
              <a:rPr lang="en-CA" dirty="0" err="1" smtClean="0"/>
              <a:t>LeMarchant</a:t>
            </a:r>
            <a:r>
              <a:rPr lang="en-CA" dirty="0" smtClean="0"/>
              <a:t> Street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Possible </a:t>
            </a:r>
            <a:r>
              <a:rPr lang="en-CA" dirty="0" err="1" smtClean="0"/>
              <a:t>followup</a:t>
            </a:r>
            <a:r>
              <a:rPr lang="en-CA" dirty="0" smtClean="0"/>
              <a:t>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43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CA" dirty="0" smtClean="0"/>
              <a:t>For </a:t>
            </a:r>
            <a:r>
              <a:rPr lang="en-CA" dirty="0" err="1" smtClean="0"/>
              <a:t>FoM</a:t>
            </a:r>
            <a:r>
              <a:rPr lang="en-CA" dirty="0" smtClean="0"/>
              <a:t> faculty and advisors to </a:t>
            </a:r>
          </a:p>
          <a:p>
            <a:pPr marL="109728" indent="0">
              <a:buNone/>
            </a:pPr>
            <a:endParaRPr lang="en-CA" dirty="0" smtClean="0"/>
          </a:p>
          <a:p>
            <a:r>
              <a:rPr lang="en-CA" dirty="0" smtClean="0"/>
              <a:t>Increase awareness of the main challenges faced by academically dismissed students</a:t>
            </a:r>
          </a:p>
          <a:p>
            <a:r>
              <a:rPr lang="en-CA" dirty="0" smtClean="0"/>
              <a:t>Become familiar with strategies developed by students</a:t>
            </a:r>
          </a:p>
          <a:p>
            <a:r>
              <a:rPr lang="en-CA" dirty="0" smtClean="0"/>
              <a:t>Generate strategies for guiding students in key areas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14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Your Best Guess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6696" y="2564904"/>
            <a:ext cx="4040188" cy="762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9468544" y="5013176"/>
            <a:ext cx="4041775" cy="762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What do you think students report as causes of their failure?</a:t>
            </a:r>
            <a:endParaRPr lang="en-CA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4176464" cy="495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60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#1 Problem </a:t>
            </a:r>
          </a:p>
        </p:txBody>
      </p:sp>
      <p:pic>
        <p:nvPicPr>
          <p:cNvPr id="4" name="il_fi" descr="http://farm3.static.flickr.com/2044/2348649752_bc5653ae6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623219"/>
            <a:ext cx="63500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10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CA" sz="4000" dirty="0" smtClean="0"/>
              <a:t>Technology “Addiction”</a:t>
            </a:r>
          </a:p>
          <a:p>
            <a:pPr marL="624078" indent="-514350">
              <a:buFont typeface="+mj-lt"/>
              <a:buAutoNum type="arabicPeriod"/>
            </a:pPr>
            <a:r>
              <a:rPr lang="en-CA" sz="4000" dirty="0" smtClean="0"/>
              <a:t>Too Much Socializing</a:t>
            </a:r>
          </a:p>
          <a:p>
            <a:pPr marL="624078" indent="-514350">
              <a:buFont typeface="+mj-lt"/>
              <a:buAutoNum type="arabicPeriod"/>
            </a:pPr>
            <a:r>
              <a:rPr lang="en-CA" sz="4000" dirty="0" smtClean="0"/>
              <a:t>Poor Sleep Habits</a:t>
            </a:r>
          </a:p>
          <a:p>
            <a:pPr marL="624078" indent="-514350">
              <a:buFont typeface="+mj-lt"/>
              <a:buAutoNum type="arabicPeriod"/>
            </a:pPr>
            <a:r>
              <a:rPr lang="en-CA" sz="4000" dirty="0" smtClean="0"/>
              <a:t>Motivation</a:t>
            </a:r>
            <a:endParaRPr lang="en-CA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Common Problem Areas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8277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912708"/>
          </a:xfrm>
        </p:spPr>
        <p:txBody>
          <a:bodyPr>
            <a:normAutofit/>
          </a:bodyPr>
          <a:lstStyle/>
          <a:p>
            <a:r>
              <a:rPr lang="en-CA" dirty="0" smtClean="0"/>
              <a:t>Facebook, Twitter, </a:t>
            </a:r>
            <a:r>
              <a:rPr lang="en-CA" dirty="0" err="1" smtClean="0"/>
              <a:t>Youtube</a:t>
            </a:r>
            <a:r>
              <a:rPr lang="en-CA" dirty="0" smtClean="0"/>
              <a:t>, checking cellphone to check </a:t>
            </a:r>
            <a:r>
              <a:rPr lang="en-CA" dirty="0" err="1" smtClean="0"/>
              <a:t>fb</a:t>
            </a:r>
            <a:r>
              <a:rPr lang="en-CA" dirty="0" smtClean="0"/>
              <a:t>, checking email turns into surfing for hours, video games, sports, news, </a:t>
            </a:r>
            <a:r>
              <a:rPr lang="en-CA" dirty="0" err="1"/>
              <a:t>I</a:t>
            </a:r>
            <a:r>
              <a:rPr lang="en-CA" dirty="0" err="1" smtClean="0"/>
              <a:t>nstagram</a:t>
            </a:r>
            <a:r>
              <a:rPr lang="en-CA" dirty="0" smtClean="0"/>
              <a:t>, movies, TV series, refreshing social accounts, posting photos, using internet on phone during lectures, while eating, after classes, before sleeping, while sleeping… </a:t>
            </a:r>
          </a:p>
          <a:p>
            <a:pPr marL="109728" indent="0">
              <a:buNone/>
            </a:pPr>
            <a:endParaRPr lang="en-CA" dirty="0" smtClean="0"/>
          </a:p>
          <a:p>
            <a:r>
              <a:rPr lang="en-CA" dirty="0" smtClean="0"/>
              <a:t>Waste average 24 </a:t>
            </a:r>
            <a:r>
              <a:rPr lang="en-CA" dirty="0" err="1" smtClean="0"/>
              <a:t>hrs</a:t>
            </a:r>
            <a:r>
              <a:rPr lang="en-CA" dirty="0" smtClean="0"/>
              <a:t>/</a:t>
            </a:r>
            <a:r>
              <a:rPr lang="en-CA" dirty="0" err="1" smtClean="0"/>
              <a:t>wk</a:t>
            </a:r>
            <a:endParaRPr lang="en-CA" dirty="0" smtClean="0"/>
          </a:p>
          <a:p>
            <a:r>
              <a:rPr lang="en-CA" dirty="0" smtClean="0"/>
              <a:t>40 – 50 </a:t>
            </a:r>
            <a:r>
              <a:rPr lang="en-CA" dirty="0" err="1" smtClean="0"/>
              <a:t>hrs</a:t>
            </a:r>
            <a:r>
              <a:rPr lang="en-CA" dirty="0" smtClean="0"/>
              <a:t>/</a:t>
            </a:r>
            <a:r>
              <a:rPr lang="en-CA" dirty="0" err="1" smtClean="0"/>
              <a:t>wk</a:t>
            </a:r>
            <a:r>
              <a:rPr lang="en-CA" dirty="0" smtClean="0"/>
              <a:t> not unusual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Technology “Addiction”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46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CA" dirty="0" smtClean="0"/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Use limiters, blockers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Use different browser when studying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Turn off </a:t>
            </a:r>
            <a:r>
              <a:rPr lang="en-CA" dirty="0" err="1" smtClean="0"/>
              <a:t>fb</a:t>
            </a:r>
            <a:r>
              <a:rPr lang="en-CA" dirty="0" smtClean="0"/>
              <a:t> notifications </a:t>
            </a:r>
            <a:r>
              <a:rPr lang="en-CA" dirty="0" err="1" smtClean="0"/>
              <a:t>esp</a:t>
            </a:r>
            <a:r>
              <a:rPr lang="en-CA" dirty="0" smtClean="0"/>
              <a:t> on cell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Set an alarm when time to stop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Leave laptop at home, in case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Go to library; go to place with no internet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Remove distractions from home screen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Remove automatic logins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Read a real book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Print off assignments</a:t>
            </a:r>
          </a:p>
          <a:p>
            <a:pPr marL="624078" indent="-514350">
              <a:buFont typeface="+mj-lt"/>
              <a:buAutoNum type="arabicPeriod"/>
            </a:pPr>
            <a:r>
              <a:rPr lang="en-CA" dirty="0" smtClean="0"/>
              <a:t>Stop posting photos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Student Generated Strategies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33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Absolutely </a:t>
            </a:r>
            <a:r>
              <a:rPr lang="en-CA" sz="3600" dirty="0"/>
              <a:t>a</a:t>
            </a:r>
            <a:r>
              <a:rPr lang="en-CA" sz="3600" dirty="0" smtClean="0"/>
              <a:t>ll technology off and in book bag on floor</a:t>
            </a:r>
          </a:p>
          <a:p>
            <a:r>
              <a:rPr lang="en-CA" sz="3600" dirty="0" smtClean="0"/>
              <a:t>Supported by research:</a:t>
            </a:r>
          </a:p>
          <a:p>
            <a:pPr lvl="1"/>
            <a:r>
              <a:rPr lang="en-CA" sz="3200" dirty="0" smtClean="0"/>
              <a:t>Multitasking reduces processing and memory of primary information</a:t>
            </a:r>
          </a:p>
          <a:p>
            <a:pPr lvl="1"/>
            <a:r>
              <a:rPr lang="en-CA" sz="3200" dirty="0" smtClean="0"/>
              <a:t>Technology interferes with learning of others</a:t>
            </a:r>
          </a:p>
          <a:p>
            <a:pPr marL="393192" lvl="1" indent="0">
              <a:buNone/>
            </a:pPr>
            <a:r>
              <a:rPr lang="en-CA" sz="2000" dirty="0" smtClean="0"/>
              <a:t>(Junco, 2012; Sana et al, 2013)</a:t>
            </a:r>
          </a:p>
          <a:p>
            <a:pPr marL="109728" indent="0">
              <a:buNone/>
            </a:pPr>
            <a:endParaRPr lang="en-CA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Strategy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856A-BFB9-475F-B20A-BBCF7F888732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42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576</TotalTime>
  <Words>863</Words>
  <Application>Microsoft Office PowerPoint</Application>
  <PresentationFormat>On-screen Show (4:3)</PresentationFormat>
  <Paragraphs>396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Key Strategies for Student Success Insider Information from the  Academically Dismissed        Virginia T. Camarinas February 21, 2018</vt:lpstr>
      <vt:lpstr>Context</vt:lpstr>
      <vt:lpstr>Objectives</vt:lpstr>
      <vt:lpstr>Your Best Guess</vt:lpstr>
      <vt:lpstr>#1 Problem </vt:lpstr>
      <vt:lpstr>Common Problem Areas</vt:lpstr>
      <vt:lpstr>Technology “Addiction”</vt:lpstr>
      <vt:lpstr>Student Generated Strategies</vt:lpstr>
      <vt:lpstr>Our Strategy</vt:lpstr>
      <vt:lpstr>Which is best for your students?   For you? NO CELL POLICY or NO POLICY</vt:lpstr>
      <vt:lpstr>#2 Too Much Socializing</vt:lpstr>
      <vt:lpstr>Too Much Socializing</vt:lpstr>
      <vt:lpstr>Student Generated Strategies to Reduce Socializing</vt:lpstr>
      <vt:lpstr>How can you help students to reduce time-wasters &amp; manage time more effectively in your classroom, in your courses, or in the program? </vt:lpstr>
      <vt:lpstr>#3 Sleep Problems</vt:lpstr>
      <vt:lpstr>Sleep Hygiene</vt:lpstr>
      <vt:lpstr>Lack of Motivation &amp; Commitment</vt:lpstr>
      <vt:lpstr>Dreamboard</vt:lpstr>
      <vt:lpstr>Motivational Strategies</vt:lpstr>
      <vt:lpstr>Discussion</vt:lpstr>
      <vt:lpstr>Two other issues raised…</vt:lpstr>
      <vt:lpstr>PowerPoint Presentation</vt:lpstr>
      <vt:lpstr>PowerPoint Presentation</vt:lpstr>
      <vt:lpstr>Variety is the answer</vt:lpstr>
      <vt:lpstr>2. Group Work</vt:lpstr>
      <vt:lpstr>Possible followup…</vt:lpstr>
    </vt:vector>
  </TitlesOfParts>
  <Company>Dalhousie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DalCCEZB</dc:creator>
  <cp:lastModifiedBy>Via pc</cp:lastModifiedBy>
  <cp:revision>44</cp:revision>
  <dcterms:created xsi:type="dcterms:W3CDTF">2013-09-09T18:42:04Z</dcterms:created>
  <dcterms:modified xsi:type="dcterms:W3CDTF">2019-02-19T15:33:53Z</dcterms:modified>
</cp:coreProperties>
</file>