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77" r:id="rId3"/>
    <p:sldId id="284" r:id="rId4"/>
    <p:sldId id="257" r:id="rId5"/>
    <p:sldId id="258" r:id="rId6"/>
    <p:sldId id="263" r:id="rId7"/>
    <p:sldId id="278" r:id="rId8"/>
    <p:sldId id="279" r:id="rId9"/>
    <p:sldId id="280" r:id="rId10"/>
    <p:sldId id="285" r:id="rId11"/>
    <p:sldId id="259" r:id="rId12"/>
    <p:sldId id="286" r:id="rId13"/>
    <p:sldId id="260" r:id="rId14"/>
    <p:sldId id="261" r:id="rId15"/>
    <p:sldId id="262" r:id="rId16"/>
    <p:sldId id="264" r:id="rId17"/>
    <p:sldId id="282" r:id="rId18"/>
    <p:sldId id="283" r:id="rId19"/>
    <p:sldId id="266" r:id="rId20"/>
    <p:sldId id="281" r:id="rId21"/>
    <p:sldId id="299" r:id="rId22"/>
    <p:sldId id="288" r:id="rId23"/>
    <p:sldId id="276" r:id="rId24"/>
    <p:sldId id="289" r:id="rId25"/>
    <p:sldId id="290" r:id="rId26"/>
    <p:sldId id="292" r:id="rId27"/>
    <p:sldId id="293" r:id="rId28"/>
    <p:sldId id="294" r:id="rId29"/>
    <p:sldId id="296" r:id="rId30"/>
    <p:sldId id="297" r:id="rId31"/>
    <p:sldId id="298" r:id="rId32"/>
    <p:sldId id="27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294" autoAdjust="0"/>
    <p:restoredTop sz="94660"/>
  </p:normalViewPr>
  <p:slideViewPr>
    <p:cSldViewPr>
      <p:cViewPr>
        <p:scale>
          <a:sx n="60" d="100"/>
          <a:sy n="60" d="100"/>
        </p:scale>
        <p:origin x="-1422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4CA7A-940D-4553-A0DA-C19F63EDA4F7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C105F-106A-4089-A8A8-B524E9FE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16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34" y="686670"/>
            <a:ext cx="5400733" cy="3427551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DC335-2623-4F57-8F83-551B8D4B10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7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DC335-2623-4F57-8F83-551B8D4B10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93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DC335-2623-4F57-8F83-551B8D4B10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65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DC335-2623-4F57-8F83-551B8D4B10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25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DC335-2623-4F57-8F83-551B8D4B108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74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DC335-2623-4F57-8F83-551B8D4B108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8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7588BF7-FE87-462F-AB1F-1716ACC19B2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85571C8-25B6-4F53-8B49-BBC57067E49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8BF7-FE87-462F-AB1F-1716ACC19B2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1C8-25B6-4F53-8B49-BBC57067E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8BF7-FE87-462F-AB1F-1716ACC19B2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1C8-25B6-4F53-8B49-BBC57067E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8BF7-FE87-462F-AB1F-1716ACC19B2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1C8-25B6-4F53-8B49-BBC57067E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8BF7-FE87-462F-AB1F-1716ACC19B2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1C8-25B6-4F53-8B49-BBC57067E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8BF7-FE87-462F-AB1F-1716ACC19B2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1C8-25B6-4F53-8B49-BBC57067E4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8BF7-FE87-462F-AB1F-1716ACC19B2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1C8-25B6-4F53-8B49-BBC57067E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8BF7-FE87-462F-AB1F-1716ACC19B2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1C8-25B6-4F53-8B49-BBC57067E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8BF7-FE87-462F-AB1F-1716ACC19B2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1C8-25B6-4F53-8B49-BBC57067E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8BF7-FE87-462F-AB1F-1716ACC19B2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1C8-25B6-4F53-8B49-BBC57067E49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8BF7-FE87-462F-AB1F-1716ACC19B2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1C8-25B6-4F53-8B49-BBC57067E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7588BF7-FE87-462F-AB1F-1716ACC19B2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85571C8-25B6-4F53-8B49-BBC57067E4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685800"/>
            <a:ext cx="7924800" cy="3200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8080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Modyul</a:t>
            </a:r>
            <a:r>
              <a:rPr lang="en-US" sz="6000" dirty="0" smtClean="0">
                <a:solidFill>
                  <a:srgbClr val="08080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 </a:t>
            </a:r>
            <a:r>
              <a:rPr lang="en-US" sz="6000" dirty="0" smtClean="0">
                <a:solidFill>
                  <a:srgbClr val="08080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15:</a:t>
            </a:r>
            <a:r>
              <a:rPr lang="en-US" sz="6000" dirty="0" smtClean="0">
                <a:solidFill>
                  <a:srgbClr val="08080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/>
            </a:r>
            <a:br>
              <a:rPr lang="en-US" sz="6000" dirty="0" smtClean="0">
                <a:solidFill>
                  <a:srgbClr val="08080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</a:br>
            <a:r>
              <a:rPr lang="en-PH" sz="6000" dirty="0" smtClean="0">
                <a:solidFill>
                  <a:srgbClr val="C00000"/>
                </a:solidFill>
                <a:latin typeface="Snap ITC" pitchFamily="82" charset="0"/>
              </a:rPr>
              <a:t>AGWAT TEKNOLOHIKAL</a:t>
            </a:r>
            <a:endParaRPr lang="en-US" sz="6000" dirty="0"/>
          </a:p>
        </p:txBody>
      </p:sp>
      <p:grpSp>
        <p:nvGrpSpPr>
          <p:cNvPr id="6" name="Group 5"/>
          <p:cNvGrpSpPr/>
          <p:nvPr/>
        </p:nvGrpSpPr>
        <p:grpSpPr>
          <a:xfrm>
            <a:off x="422728" y="3858772"/>
            <a:ext cx="8158803" cy="2784902"/>
            <a:chOff x="422728" y="3858772"/>
            <a:chExt cx="8158803" cy="27849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4589" y="3858772"/>
              <a:ext cx="2667000" cy="26400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73892">
              <a:off x="422728" y="4023988"/>
              <a:ext cx="2440675" cy="25134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18" r="15802"/>
            <a:stretch/>
          </p:blipFill>
          <p:spPr>
            <a:xfrm rot="457864">
              <a:off x="5939680" y="4022577"/>
              <a:ext cx="2641851" cy="262109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35314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6"/>
          <a:stretch/>
        </p:blipFill>
        <p:spPr>
          <a:xfrm>
            <a:off x="533400" y="381000"/>
            <a:ext cx="8153400" cy="6172200"/>
          </a:xfrm>
        </p:spPr>
      </p:pic>
    </p:spTree>
    <p:extLst>
      <p:ext uri="{BB962C8B-B14F-4D97-AF65-F5344CB8AC3E}">
        <p14:creationId xmlns:p14="http://schemas.microsoft.com/office/powerpoint/2010/main" val="455721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024744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  <a:t>SILENT GENERATION</a:t>
            </a:r>
            <a:endParaRPr lang="en-US" sz="5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620000" cy="4191000"/>
          </a:xfrm>
        </p:spPr>
        <p:txBody>
          <a:bodyPr>
            <a:noAutofit/>
          </a:bodyPr>
          <a:lstStyle/>
          <a:p>
            <a:pPr lvl="0"/>
            <a:r>
              <a:rPr lang="en-US" sz="3200" dirty="0" err="1"/>
              <a:t>ipinanganak</a:t>
            </a:r>
            <a:r>
              <a:rPr lang="en-US" sz="3200" dirty="0"/>
              <a:t> at </a:t>
            </a:r>
            <a:r>
              <a:rPr lang="en-US" sz="3200" dirty="0" err="1"/>
              <a:t>lumaking</a:t>
            </a:r>
            <a:r>
              <a:rPr lang="en-US" sz="3200" dirty="0"/>
              <a:t> </a:t>
            </a:r>
            <a:r>
              <a:rPr lang="en-US" sz="3200" dirty="0" err="1"/>
              <a:t>walang</a:t>
            </a:r>
            <a:r>
              <a:rPr lang="en-US" sz="3200" dirty="0"/>
              <a:t> </a:t>
            </a:r>
            <a:r>
              <a:rPr lang="en-US" sz="3200" dirty="0" err="1"/>
              <a:t>makabagong</a:t>
            </a:r>
            <a:r>
              <a:rPr lang="en-US" sz="3200" dirty="0"/>
              <a:t> </a:t>
            </a:r>
            <a:r>
              <a:rPr lang="en-US" sz="3200" dirty="0" err="1"/>
              <a:t>teknolohiya</a:t>
            </a:r>
            <a:endParaRPr lang="en-US" sz="3200" dirty="0"/>
          </a:p>
          <a:p>
            <a:pPr lvl="0"/>
            <a:r>
              <a:rPr lang="en-US" sz="3200" dirty="0" err="1"/>
              <a:t>nabuhay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panahon</a:t>
            </a:r>
            <a:r>
              <a:rPr lang="en-US" sz="3200" dirty="0"/>
              <a:t> </a:t>
            </a:r>
            <a:r>
              <a:rPr lang="en-US" sz="3200" dirty="0" err="1"/>
              <a:t>ng</a:t>
            </a:r>
            <a:r>
              <a:rPr lang="en-US" sz="3200" dirty="0"/>
              <a:t> </a:t>
            </a:r>
            <a:r>
              <a:rPr lang="en-US" sz="3200" i="1" dirty="0"/>
              <a:t>Depression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Estados</a:t>
            </a:r>
            <a:r>
              <a:rPr lang="en-US" sz="3200" dirty="0"/>
              <a:t> </a:t>
            </a:r>
            <a:r>
              <a:rPr lang="en-US" sz="3200" dirty="0" err="1"/>
              <a:t>Unidos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panahon</a:t>
            </a:r>
            <a:r>
              <a:rPr lang="en-US" sz="3200" dirty="0"/>
              <a:t> </a:t>
            </a:r>
            <a:r>
              <a:rPr lang="en-US" sz="3200" dirty="0" err="1"/>
              <a:t>ng</a:t>
            </a:r>
            <a:r>
              <a:rPr lang="en-US" sz="3200" dirty="0"/>
              <a:t> </a:t>
            </a:r>
            <a:r>
              <a:rPr lang="en-US" sz="3200" dirty="0" err="1"/>
              <a:t>Ikalawang</a:t>
            </a:r>
            <a:r>
              <a:rPr lang="en-US" sz="3200" dirty="0"/>
              <a:t> </a:t>
            </a:r>
            <a:r>
              <a:rPr lang="en-US" sz="3200" dirty="0" err="1"/>
              <a:t>Digmaang</a:t>
            </a:r>
            <a:r>
              <a:rPr lang="en-US" sz="3200" dirty="0"/>
              <a:t> </a:t>
            </a:r>
            <a:r>
              <a:rPr lang="en-US" sz="3200" dirty="0" err="1"/>
              <a:t>Pandaigdig</a:t>
            </a:r>
            <a:endParaRPr lang="en-US" sz="3200" dirty="0"/>
          </a:p>
          <a:p>
            <a:pPr lvl="0"/>
            <a:r>
              <a:rPr lang="en-US" sz="3200" dirty="0" err="1"/>
              <a:t>kilala</a:t>
            </a:r>
            <a:r>
              <a:rPr lang="en-US" sz="3200" dirty="0"/>
              <a:t> </a:t>
            </a:r>
            <a:r>
              <a:rPr lang="en-US" sz="3200" dirty="0" err="1"/>
              <a:t>rin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tawag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i="1" u="sng" dirty="0"/>
              <a:t>Builders</a:t>
            </a:r>
            <a:r>
              <a:rPr lang="en-US" sz="3200" b="1" u="sng" dirty="0"/>
              <a:t> </a:t>
            </a:r>
            <a:r>
              <a:rPr lang="en-US" sz="3200" dirty="0"/>
              <a:t>at </a:t>
            </a:r>
            <a:r>
              <a:rPr lang="en-US" sz="3200" i="1" u="sng" dirty="0"/>
              <a:t>War Babies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3552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6641">
            <a:off x="730712" y="781983"/>
            <a:ext cx="3802765" cy="5499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670">
            <a:off x="4661214" y="720904"/>
            <a:ext cx="3657600" cy="5621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7645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3886200" cy="16764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  <a:t>Baby </a:t>
            </a:r>
            <a:b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  <a:t>boomers</a:t>
            </a:r>
            <a:endParaRPr lang="en-US" sz="5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62000" y="2209800"/>
            <a:ext cx="5257800" cy="3508977"/>
          </a:xfrm>
        </p:spPr>
        <p:txBody>
          <a:bodyPr>
            <a:noAutofit/>
          </a:bodyPr>
          <a:lstStyle/>
          <a:p>
            <a:r>
              <a:rPr lang="en-US" sz="3200" dirty="0"/>
              <a:t> </a:t>
            </a:r>
            <a:r>
              <a:rPr lang="en-US" sz="3200" dirty="0" err="1" smtClean="0"/>
              <a:t>ipinanganak</a:t>
            </a:r>
            <a:r>
              <a:rPr lang="en-US" sz="3200" dirty="0" smtClean="0"/>
              <a:t> at </a:t>
            </a:r>
            <a:r>
              <a:rPr lang="en-US" sz="3200" dirty="0" err="1" smtClean="0"/>
              <a:t>nagkaisip</a:t>
            </a:r>
            <a:r>
              <a:rPr lang="en-US" sz="3200" dirty="0" smtClean="0"/>
              <a:t> </a:t>
            </a:r>
            <a:r>
              <a:rPr lang="en-US" sz="3200" dirty="0" err="1" smtClean="0"/>
              <a:t>noong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1946-1964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may </a:t>
            </a:r>
            <a:r>
              <a:rPr lang="en-US" sz="3200" dirty="0" err="1" smtClean="0"/>
              <a:t>mataas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pagtingin</a:t>
            </a:r>
            <a:r>
              <a:rPr lang="en-US" sz="3200" dirty="0" smtClean="0"/>
              <a:t> </a:t>
            </a:r>
            <a:r>
              <a:rPr lang="en-US" sz="3200" dirty="0" err="1" smtClean="0"/>
              <a:t>sa</a:t>
            </a:r>
            <a:r>
              <a:rPr lang="en-US" sz="3200" dirty="0" smtClean="0"/>
              <a:t> </a:t>
            </a:r>
            <a:r>
              <a:rPr lang="en-US" sz="3200" dirty="0" err="1" smtClean="0"/>
              <a:t>sariling</a:t>
            </a:r>
            <a:r>
              <a:rPr lang="en-US" sz="3200" dirty="0" smtClean="0"/>
              <a:t> </a:t>
            </a:r>
            <a:r>
              <a:rPr lang="en-US" sz="3200" dirty="0" err="1" smtClean="0"/>
              <a:t>kakayahan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err="1" smtClean="0"/>
              <a:t>naniniwala</a:t>
            </a:r>
            <a:r>
              <a:rPr lang="en-US" sz="3200" dirty="0" smtClean="0"/>
              <a:t> </a:t>
            </a:r>
            <a:r>
              <a:rPr lang="en-US" sz="3200" dirty="0" err="1" smtClean="0"/>
              <a:t>sila</a:t>
            </a:r>
            <a:r>
              <a:rPr lang="en-US" sz="3200" dirty="0" smtClean="0"/>
              <a:t> </a:t>
            </a:r>
            <a:r>
              <a:rPr lang="en-US" sz="3200" dirty="0" err="1" smtClean="0"/>
              <a:t>sa</a:t>
            </a:r>
            <a:r>
              <a:rPr lang="en-US" sz="3200" dirty="0" smtClean="0"/>
              <a:t> </a:t>
            </a:r>
            <a:r>
              <a:rPr lang="en-US" sz="3200" dirty="0" err="1" smtClean="0"/>
              <a:t>gawa</a:t>
            </a:r>
            <a:r>
              <a:rPr lang="en-US" sz="3200" dirty="0" smtClean="0"/>
              <a:t> </a:t>
            </a:r>
            <a:r>
              <a:rPr lang="en-US" sz="3200" dirty="0" err="1" smtClean="0"/>
              <a:t>higit</a:t>
            </a:r>
            <a:r>
              <a:rPr lang="en-US" sz="3200" dirty="0" smtClean="0"/>
              <a:t> </a:t>
            </a:r>
            <a:r>
              <a:rPr lang="en-US" sz="3200" dirty="0" err="1" smtClean="0"/>
              <a:t>sa</a:t>
            </a:r>
            <a:r>
              <a:rPr lang="en-US" sz="3200" dirty="0" smtClean="0"/>
              <a:t> </a:t>
            </a:r>
            <a:r>
              <a:rPr lang="en-US" sz="3200" dirty="0" err="1" smtClean="0"/>
              <a:t>salita</a:t>
            </a:r>
            <a:endParaRPr lang="en-US" sz="3200" dirty="0" smtClean="0"/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t="26449" r="72273" b="30217"/>
          <a:stretch/>
        </p:blipFill>
        <p:spPr>
          <a:xfrm>
            <a:off x="5791200" y="914400"/>
            <a:ext cx="26670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3552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  <a:t>GENERATION X</a:t>
            </a:r>
            <a:endParaRPr lang="en-US" sz="5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5181600" cy="4000948"/>
          </a:xfrm>
        </p:spPr>
        <p:txBody>
          <a:bodyPr>
            <a:noAutofit/>
          </a:bodyPr>
          <a:lstStyle/>
          <a:p>
            <a:pPr lvl="0"/>
            <a:r>
              <a:rPr lang="en-US" sz="3200" dirty="0" err="1"/>
              <a:t>ipinanganak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taong</a:t>
            </a:r>
            <a:r>
              <a:rPr lang="en-US" sz="3200" dirty="0"/>
              <a:t> </a:t>
            </a:r>
            <a:r>
              <a:rPr lang="en-US" sz="3200" b="1" dirty="0"/>
              <a:t>1965 </a:t>
            </a:r>
            <a:r>
              <a:rPr lang="en-US" sz="3200" b="1" dirty="0" err="1"/>
              <a:t>hanggang</a:t>
            </a:r>
            <a:r>
              <a:rPr lang="en-US" sz="3200" b="1" dirty="0"/>
              <a:t> 1979</a:t>
            </a:r>
          </a:p>
          <a:p>
            <a:pPr lvl="0"/>
            <a:r>
              <a:rPr lang="en-US" sz="3200" dirty="0" err="1"/>
              <a:t>tinatawag</a:t>
            </a:r>
            <a:r>
              <a:rPr lang="en-US" sz="3200" dirty="0"/>
              <a:t> ding </a:t>
            </a:r>
            <a:r>
              <a:rPr lang="en-US" sz="3200" i="1" u="sng" dirty="0"/>
              <a:t>Martial Law Babies</a:t>
            </a:r>
            <a:endParaRPr lang="en-US" sz="3200" dirty="0"/>
          </a:p>
          <a:p>
            <a:pPr lvl="0"/>
            <a:r>
              <a:rPr lang="en-US" sz="3200" dirty="0" err="1"/>
              <a:t>iminulat</a:t>
            </a:r>
            <a:r>
              <a:rPr lang="en-US" sz="3200" dirty="0"/>
              <a:t> </a:t>
            </a:r>
            <a:r>
              <a:rPr lang="en-US" sz="3200" dirty="0" err="1"/>
              <a:t>sila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paniniwalang</a:t>
            </a:r>
            <a:r>
              <a:rPr lang="en-US" sz="3200" dirty="0"/>
              <a:t> </a:t>
            </a:r>
            <a:r>
              <a:rPr lang="en-US" sz="3200" dirty="0" err="1"/>
              <a:t>ang</a:t>
            </a:r>
            <a:r>
              <a:rPr lang="en-US" sz="3200" dirty="0"/>
              <a:t> </a:t>
            </a:r>
            <a:r>
              <a:rPr lang="en-US" sz="3200" dirty="0" err="1"/>
              <a:t>lahat</a:t>
            </a:r>
            <a:r>
              <a:rPr lang="en-US" sz="3200" dirty="0"/>
              <a:t> ay </a:t>
            </a:r>
            <a:r>
              <a:rPr lang="en-US" sz="3200" dirty="0" err="1"/>
              <a:t>maayos</a:t>
            </a:r>
            <a:r>
              <a:rPr lang="en-US" sz="3200" dirty="0"/>
              <a:t>, </a:t>
            </a:r>
            <a:r>
              <a:rPr lang="en-US" sz="3200" dirty="0" err="1"/>
              <a:t>payapa</a:t>
            </a:r>
            <a:r>
              <a:rPr lang="en-US" sz="3200" dirty="0"/>
              <a:t> at </a:t>
            </a:r>
            <a:r>
              <a:rPr lang="en-US" sz="3200" dirty="0" err="1"/>
              <a:t>mabuti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bansa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4" r="50000"/>
          <a:stretch/>
        </p:blipFill>
        <p:spPr>
          <a:xfrm>
            <a:off x="5867400" y="990600"/>
            <a:ext cx="270986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52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024744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  <a:t>GENERATION Y</a:t>
            </a:r>
            <a:endParaRPr lang="en-US" sz="5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5181600" cy="441960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1980-1997</a:t>
            </a:r>
            <a:endParaRPr lang="en-US" sz="3200" b="1" dirty="0"/>
          </a:p>
          <a:p>
            <a:pPr lvl="0"/>
            <a:r>
              <a:rPr lang="en-US" sz="3200" dirty="0" err="1"/>
              <a:t>sila</a:t>
            </a:r>
            <a:r>
              <a:rPr lang="en-US" sz="3200" dirty="0"/>
              <a:t> </a:t>
            </a:r>
            <a:r>
              <a:rPr lang="en-US" sz="3200" dirty="0" err="1"/>
              <a:t>ang</a:t>
            </a:r>
            <a:r>
              <a:rPr lang="en-US" sz="3200" dirty="0"/>
              <a:t> </a:t>
            </a:r>
            <a:r>
              <a:rPr lang="en-US" sz="3200" dirty="0" err="1"/>
              <a:t>henerasyong</a:t>
            </a:r>
            <a:r>
              <a:rPr lang="en-US" sz="3200" dirty="0"/>
              <a:t> </a:t>
            </a:r>
            <a:r>
              <a:rPr lang="en-US" sz="3200" dirty="0" err="1"/>
              <a:t>ipinanganak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panahon</a:t>
            </a:r>
            <a:r>
              <a:rPr lang="en-US" sz="3200" dirty="0"/>
              <a:t> </a:t>
            </a:r>
            <a:r>
              <a:rPr lang="en-US" sz="3200" dirty="0" err="1"/>
              <a:t>ng</a:t>
            </a:r>
            <a:r>
              <a:rPr lang="en-US" sz="3200" dirty="0"/>
              <a:t> </a:t>
            </a:r>
            <a:r>
              <a:rPr lang="en-US" sz="3200" i="1" dirty="0"/>
              <a:t>internet, mobile phones, computer </a:t>
            </a:r>
            <a:r>
              <a:rPr lang="en-US" sz="3200" dirty="0"/>
              <a:t>at </a:t>
            </a:r>
            <a:r>
              <a:rPr lang="en-US" sz="3200" dirty="0" err="1"/>
              <a:t>telebisyon</a:t>
            </a:r>
            <a:r>
              <a:rPr lang="en-US" sz="3200" dirty="0"/>
              <a:t> </a:t>
            </a:r>
            <a:r>
              <a:rPr lang="en-US" sz="3200" dirty="0" err="1"/>
              <a:t>ang</a:t>
            </a:r>
            <a:r>
              <a:rPr lang="en-US" sz="3200" dirty="0"/>
              <a:t> </a:t>
            </a:r>
            <a:r>
              <a:rPr lang="en-US" sz="3200" dirty="0" err="1"/>
              <a:t>nagmistulang</a:t>
            </a:r>
            <a:r>
              <a:rPr lang="en-US" sz="3200" dirty="0"/>
              <a:t> “</a:t>
            </a:r>
            <a:r>
              <a:rPr lang="en-US" sz="3200" dirty="0" err="1"/>
              <a:t>yaya</a:t>
            </a:r>
            <a:r>
              <a:rPr lang="en-US" sz="3200" dirty="0"/>
              <a:t>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448"/>
          <a:stretch/>
        </p:blipFill>
        <p:spPr>
          <a:xfrm>
            <a:off x="5943600" y="990600"/>
            <a:ext cx="263366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52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5034"/>
            <a:ext cx="6442364" cy="891366"/>
          </a:xfrm>
        </p:spPr>
        <p:txBody>
          <a:bodyPr>
            <a:noAutofit/>
          </a:bodyPr>
          <a:lstStyle/>
          <a:p>
            <a:r>
              <a:rPr lang="en-PH" sz="5400" b="1" dirty="0" smtClean="0">
                <a:solidFill>
                  <a:srgbClr val="FF0000"/>
                </a:solidFill>
                <a:latin typeface="Algerian" pitchFamily="82" charset="0"/>
              </a:rPr>
              <a:t>GENERATION Z</a:t>
            </a:r>
            <a:endParaRPr lang="en-US" sz="54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41218" y="1676400"/>
            <a:ext cx="4973782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000" dirty="0" smtClean="0"/>
              <a:t>1998 - </a:t>
            </a:r>
            <a:r>
              <a:rPr lang="en-US" sz="3000" dirty="0" err="1" smtClean="0"/>
              <a:t>pataas</a:t>
            </a:r>
            <a:endParaRPr lang="en-US" sz="3000" dirty="0"/>
          </a:p>
          <a:p>
            <a:pPr lvl="0"/>
            <a:r>
              <a:rPr lang="en-US" sz="3000" dirty="0" err="1"/>
              <a:t>ipinanganak</a:t>
            </a:r>
            <a:r>
              <a:rPr lang="en-US" sz="3000" dirty="0"/>
              <a:t> </a:t>
            </a:r>
            <a:r>
              <a:rPr lang="en-US" sz="3000" dirty="0" err="1"/>
              <a:t>sa</a:t>
            </a:r>
            <a:r>
              <a:rPr lang="en-US" sz="3000" dirty="0"/>
              <a:t> </a:t>
            </a:r>
            <a:r>
              <a:rPr lang="en-US" sz="3000" dirty="0" err="1"/>
              <a:t>panahon</a:t>
            </a:r>
            <a:r>
              <a:rPr lang="en-US" sz="3000" dirty="0"/>
              <a:t> </a:t>
            </a:r>
            <a:r>
              <a:rPr lang="en-US" sz="3000" dirty="0" err="1"/>
              <a:t>ng</a:t>
            </a:r>
            <a:r>
              <a:rPr lang="en-US" sz="3000" dirty="0"/>
              <a:t> </a:t>
            </a:r>
            <a:r>
              <a:rPr lang="en-US" sz="3000" i="1" dirty="0"/>
              <a:t>information overload</a:t>
            </a:r>
            <a:endParaRPr lang="en-US" sz="3000" dirty="0"/>
          </a:p>
          <a:p>
            <a:pPr lvl="0"/>
            <a:r>
              <a:rPr lang="en-US" sz="3000" dirty="0" err="1" smtClean="0"/>
              <a:t>karamihan</a:t>
            </a:r>
            <a:r>
              <a:rPr lang="en-US" sz="3000" dirty="0" smtClean="0"/>
              <a:t> </a:t>
            </a:r>
            <a:r>
              <a:rPr lang="en-US" sz="3000" dirty="0"/>
              <a:t>ay </a:t>
            </a:r>
            <a:r>
              <a:rPr lang="en-US" sz="3000" dirty="0" err="1"/>
              <a:t>ipinanganak</a:t>
            </a:r>
            <a:r>
              <a:rPr lang="en-US" sz="3000" dirty="0"/>
              <a:t> </a:t>
            </a:r>
            <a:r>
              <a:rPr lang="en-US" sz="3000" dirty="0" err="1"/>
              <a:t>sa</a:t>
            </a:r>
            <a:r>
              <a:rPr lang="en-US" sz="3000" dirty="0"/>
              <a:t> </a:t>
            </a:r>
            <a:r>
              <a:rPr lang="en-US" sz="3000" dirty="0" err="1"/>
              <a:t>pamilyang</a:t>
            </a:r>
            <a:r>
              <a:rPr lang="en-US" sz="3000" dirty="0"/>
              <a:t> </a:t>
            </a:r>
            <a:r>
              <a:rPr lang="en-US" sz="3000" dirty="0" err="1"/>
              <a:t>iisa</a:t>
            </a:r>
            <a:r>
              <a:rPr lang="en-US" sz="3000" dirty="0"/>
              <a:t> o </a:t>
            </a:r>
            <a:r>
              <a:rPr lang="en-US" sz="3000" dirty="0" err="1"/>
              <a:t>hiwalay</a:t>
            </a:r>
            <a:r>
              <a:rPr lang="en-US" sz="3000" dirty="0"/>
              <a:t> </a:t>
            </a:r>
            <a:r>
              <a:rPr lang="en-US" sz="3000" dirty="0" err="1"/>
              <a:t>ang</a:t>
            </a:r>
            <a:r>
              <a:rPr lang="en-US" sz="3000" dirty="0"/>
              <a:t> </a:t>
            </a:r>
            <a:r>
              <a:rPr lang="en-US" sz="3000" dirty="0" err="1"/>
              <a:t>magulang</a:t>
            </a:r>
            <a:endParaRPr lang="en-US" sz="3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173" y="762000"/>
            <a:ext cx="2819400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3552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153400" cy="5943600"/>
          </a:xfrm>
        </p:spPr>
      </p:pic>
    </p:spTree>
    <p:extLst>
      <p:ext uri="{BB962C8B-B14F-4D97-AF65-F5344CB8AC3E}">
        <p14:creationId xmlns:p14="http://schemas.microsoft.com/office/powerpoint/2010/main" val="1285127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71" r="11157" b="8312"/>
          <a:stretch/>
        </p:blipFill>
        <p:spPr>
          <a:xfrm>
            <a:off x="533400" y="762000"/>
            <a:ext cx="8077200" cy="5638800"/>
          </a:xfrm>
        </p:spPr>
      </p:pic>
    </p:spTree>
    <p:extLst>
      <p:ext uri="{BB962C8B-B14F-4D97-AF65-F5344CB8AC3E}">
        <p14:creationId xmlns:p14="http://schemas.microsoft.com/office/powerpoint/2010/main" val="872102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82" y="609600"/>
            <a:ext cx="5410200" cy="1932737"/>
          </a:xfrm>
        </p:spPr>
        <p:txBody>
          <a:bodyPr>
            <a:normAutofit fontScale="90000"/>
          </a:bodyPr>
          <a:lstStyle/>
          <a:p>
            <a:pPr algn="ctr"/>
            <a:r>
              <a:rPr lang="en-PH" sz="5300" b="1" dirty="0" smtClean="0">
                <a:solidFill>
                  <a:srgbClr val="FF0000"/>
                </a:solidFill>
                <a:latin typeface="Algerian" pitchFamily="82" charset="0"/>
              </a:rPr>
              <a:t>NET GENERATIONS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43545"/>
            <a:ext cx="5562600" cy="480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 Generation Y at Z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Sa </a:t>
            </a:r>
            <a:r>
              <a:rPr lang="en-US" sz="3200" b="1" dirty="0" err="1" smtClean="0"/>
              <a:t>edad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tatlong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err="1" smtClean="0"/>
              <a:t>taon</a:t>
            </a:r>
            <a:r>
              <a:rPr lang="en-US" sz="3200" b="1" dirty="0" smtClean="0"/>
              <a:t> ay </a:t>
            </a:r>
            <a:r>
              <a:rPr lang="en-US" sz="3200" b="1" dirty="0" err="1" smtClean="0"/>
              <a:t>gumagamit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</a:t>
            </a:r>
            <a:r>
              <a:rPr lang="en-US" sz="3200" b="1" dirty="0" smtClean="0"/>
              <a:t> internet at cellphone</a:t>
            </a:r>
          </a:p>
          <a:p>
            <a:r>
              <a:rPr lang="en-US" sz="3200" b="1" dirty="0"/>
              <a:t> </a:t>
            </a:r>
            <a:r>
              <a:rPr lang="en-US" sz="3200" b="1" dirty="0" err="1" smtClean="0"/>
              <a:t>namumuhay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</a:t>
            </a:r>
            <a:r>
              <a:rPr lang="en-US" sz="3200" b="1" dirty="0" smtClean="0"/>
              <a:t> instant messaging</a:t>
            </a:r>
          </a:p>
          <a:p>
            <a:r>
              <a:rPr lang="en-US" sz="3200" b="1" dirty="0"/>
              <a:t> </a:t>
            </a:r>
            <a:r>
              <a:rPr lang="en-US" sz="3200" b="1" dirty="0" err="1" smtClean="0"/>
              <a:t>sanay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</a:t>
            </a:r>
            <a:r>
              <a:rPr lang="en-US" sz="3200" b="1" dirty="0" smtClean="0"/>
              <a:t> multi-tasking </a:t>
            </a:r>
            <a:br>
              <a:rPr lang="en-US" sz="3200" b="1" dirty="0" smtClean="0"/>
            </a:br>
            <a:r>
              <a:rPr lang="en-US" sz="3200" b="1" dirty="0" smtClean="0"/>
              <a:t>at </a:t>
            </a:r>
            <a:r>
              <a:rPr lang="en-US" sz="3200" b="1" dirty="0" err="1" smtClean="0"/>
              <a:t>labis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mainipin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14400"/>
            <a:ext cx="2767446" cy="5343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3552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7924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33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604710" cy="1143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AR DARLING" pitchFamily="2" charset="0"/>
              </a:rPr>
              <a:t>BABY BOOMERS</a:t>
            </a:r>
            <a:endParaRPr lang="en-US" sz="4400" b="1" dirty="0">
              <a:solidFill>
                <a:srgbClr val="00B050"/>
              </a:solidFill>
              <a:latin typeface="AR DARLING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33109" y="762000"/>
            <a:ext cx="309649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rgbClr val="00B050"/>
                </a:solidFill>
                <a:latin typeface="AR DARLING" pitchFamily="2" charset="0"/>
              </a:rPr>
              <a:t>GEN X AT NET GEN</a:t>
            </a:r>
            <a:endParaRPr lang="en-US" sz="4400" b="1" dirty="0">
              <a:solidFill>
                <a:srgbClr val="00B050"/>
              </a:solidFill>
              <a:latin typeface="AR DARLING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2" r="50000" b="53738"/>
          <a:stretch/>
        </p:blipFill>
        <p:spPr>
          <a:xfrm>
            <a:off x="762000" y="2282223"/>
            <a:ext cx="3429000" cy="1856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4" t="-145" r="604" b="73479"/>
          <a:stretch/>
        </p:blipFill>
        <p:spPr>
          <a:xfrm>
            <a:off x="762001" y="4419600"/>
            <a:ext cx="3429000" cy="1828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3" t="72029" r="34511" b="-110"/>
          <a:stretch/>
        </p:blipFill>
        <p:spPr>
          <a:xfrm>
            <a:off x="4854285" y="2282223"/>
            <a:ext cx="3654137" cy="2899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Connector 10"/>
          <p:cNvCxnSpPr/>
          <p:nvPr/>
        </p:nvCxnSpPr>
        <p:spPr>
          <a:xfrm>
            <a:off x="4572000" y="381000"/>
            <a:ext cx="0" cy="6096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531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2743200"/>
            <a:ext cx="4876800" cy="30394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Bernard MT Condensed" pitchFamily="18" charset="0"/>
              </a:rPr>
              <a:t>HALINA’T</a:t>
            </a:r>
          </a:p>
          <a:p>
            <a:pPr algn="ctr"/>
            <a:r>
              <a:rPr lang="en-US" sz="6600" dirty="0" smtClean="0">
                <a:latin typeface="Bernard MT Condensed" pitchFamily="18" charset="0"/>
              </a:rPr>
              <a:t> </a:t>
            </a:r>
            <a:r>
              <a:rPr lang="en-US" sz="6600" dirty="0" smtClean="0">
                <a:latin typeface="Bernard MT Condensed" pitchFamily="18" charset="0"/>
              </a:rPr>
              <a:t>MANOOD AT MAGSURI!</a:t>
            </a:r>
            <a:endParaRPr lang="en-US" sz="6600" dirty="0">
              <a:latin typeface="Bernard MT Condense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sulta ng larawan para sa animated stage curtains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629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044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Resulta ng larawan para sa question mark background for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32"/>
            <a:ext cx="9144000" cy="682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12072" y="1208690"/>
            <a:ext cx="4267200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 Black" pitchFamily="34" charset="0"/>
              </a:rPr>
              <a:t>Nalaman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</a:rPr>
              <a:t>ko</a:t>
            </a:r>
            <a:r>
              <a:rPr lang="en-US" sz="3600" dirty="0" smtClean="0">
                <a:latin typeface="Arial Black" pitchFamily="34" charset="0"/>
              </a:rPr>
              <a:t>:</a:t>
            </a:r>
          </a:p>
          <a:p>
            <a:endParaRPr lang="en-US" sz="3600" dirty="0" smtClean="0">
              <a:latin typeface="Arial Black" pitchFamily="34" charset="0"/>
            </a:endParaRPr>
          </a:p>
          <a:p>
            <a:endParaRPr lang="en-US" sz="3600" dirty="0"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336468"/>
            <a:ext cx="2320636" cy="37021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198" name="Picture 6" descr="Resulta ng larawan para sa animated thinking man clipart gif"/>
          <p:cNvPicPr>
            <a:picLocks noChangeAspect="1" noChangeArrowheads="1" noCrop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30"/>
            <a:ext cx="3429000" cy="682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95094" y="37530"/>
            <a:ext cx="5627077" cy="9530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 Black" pitchFamily="34" charset="0"/>
              </a:rPr>
              <a:t>Dugtungan</a:t>
            </a:r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Black" pitchFamily="34" charset="0"/>
              </a:rPr>
              <a:t>ang</a:t>
            </a:r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Black" pitchFamily="34" charset="0"/>
              </a:rPr>
              <a:t>mga</a:t>
            </a:r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Black" pitchFamily="34" charset="0"/>
              </a:rPr>
              <a:t>sumusunod</a:t>
            </a:r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Black" pitchFamily="34" charset="0"/>
              </a:rPr>
              <a:t>na</a:t>
            </a:r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Black" pitchFamily="34" charset="0"/>
              </a:rPr>
              <a:t>pahayag</a:t>
            </a:r>
            <a:r>
              <a:rPr lang="en-US" sz="2800" b="1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4971" y="2969173"/>
            <a:ext cx="4267200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 Black" pitchFamily="34" charset="0"/>
              </a:rPr>
              <a:t>Naramdaman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</a:rPr>
              <a:t>ko</a:t>
            </a:r>
            <a:r>
              <a:rPr lang="en-US" sz="3600" dirty="0" smtClean="0">
                <a:latin typeface="Arial Black" pitchFamily="34" charset="0"/>
              </a:rPr>
              <a:t>:</a:t>
            </a:r>
          </a:p>
          <a:p>
            <a:endParaRPr lang="en-US" sz="3600" dirty="0" smtClean="0">
              <a:latin typeface="Arial Black" pitchFamily="34" charset="0"/>
            </a:endParaRPr>
          </a:p>
          <a:p>
            <a:endParaRPr lang="en-US" sz="36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4200" y="4723499"/>
            <a:ext cx="4267200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 Black" pitchFamily="34" charset="0"/>
              </a:rPr>
              <a:t>Gagawin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</a:rPr>
              <a:t>ko</a:t>
            </a:r>
            <a:r>
              <a:rPr lang="en-US" sz="3600" dirty="0" smtClean="0">
                <a:latin typeface="Arial Black" pitchFamily="34" charset="0"/>
              </a:rPr>
              <a:t>:</a:t>
            </a:r>
          </a:p>
          <a:p>
            <a:endParaRPr lang="en-US" sz="3600" dirty="0" smtClean="0">
              <a:latin typeface="Arial Black" pitchFamily="34" charset="0"/>
            </a:endParaRPr>
          </a:p>
          <a:p>
            <a:endParaRPr lang="en-US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3581400" cy="646664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ooper Black" pitchFamily="18" charset="0"/>
              </a:rPr>
              <a:t>TANDAAN!</a:t>
            </a:r>
            <a:endParaRPr lang="en-US" sz="44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467600" cy="2285999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PH" sz="4000" b="1" dirty="0" smtClean="0">
                <a:latin typeface="French Script MT" pitchFamily="66" charset="0"/>
              </a:rPr>
              <a:t>“</a:t>
            </a:r>
            <a:r>
              <a:rPr lang="en-PH" sz="4000" b="1" i="1" dirty="0" err="1" smtClean="0">
                <a:latin typeface="French Script MT" pitchFamily="66" charset="0"/>
              </a:rPr>
              <a:t>Sikapin</a:t>
            </a:r>
            <a:r>
              <a:rPr lang="en-PH" sz="4000" b="1" i="1" dirty="0" smtClean="0">
                <a:latin typeface="French Script MT" pitchFamily="66" charset="0"/>
              </a:rPr>
              <a:t> mo</a:t>
            </a:r>
            <a:r>
              <a:rPr lang="en-PH" sz="4000" b="1" i="1" dirty="0" smtClean="0">
                <a:latin typeface="French Script MT" pitchFamily="66" charset="0"/>
              </a:rPr>
              <a:t>ng </a:t>
            </a:r>
            <a:r>
              <a:rPr lang="en-PH" sz="4000" b="1" i="1" dirty="0" err="1" smtClean="0">
                <a:latin typeface="French Script MT" pitchFamily="66" charset="0"/>
              </a:rPr>
              <a:t>unawain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ang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pinanggagalingan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ng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iyong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mga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magulang</a:t>
            </a:r>
            <a:r>
              <a:rPr lang="en-PH" sz="4000" b="1" i="1" dirty="0" smtClean="0">
                <a:latin typeface="French Script MT" pitchFamily="66" charset="0"/>
              </a:rPr>
              <a:t>, </a:t>
            </a:r>
            <a:r>
              <a:rPr lang="en-PH" sz="4000" b="1" i="1" dirty="0" err="1" smtClean="0">
                <a:latin typeface="French Script MT" pitchFamily="66" charset="0"/>
              </a:rPr>
              <a:t>guro</a:t>
            </a:r>
            <a:r>
              <a:rPr lang="en-PH" sz="4000" b="1" i="1" dirty="0" smtClean="0">
                <a:latin typeface="French Script MT" pitchFamily="66" charset="0"/>
              </a:rPr>
              <a:t> at </a:t>
            </a:r>
            <a:r>
              <a:rPr lang="en-PH" sz="4000" b="1" i="1" dirty="0" err="1" smtClean="0">
                <a:latin typeface="French Script MT" pitchFamily="66" charset="0"/>
              </a:rPr>
              <a:t>nakatatanda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ngayong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alam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mo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na</a:t>
            </a:r>
            <a:r>
              <a:rPr lang="en-PH" sz="4000" b="1" i="1" dirty="0" smtClean="0">
                <a:latin typeface="French Script MT" pitchFamily="66" charset="0"/>
              </a:rPr>
              <a:t> kung </a:t>
            </a:r>
            <a:r>
              <a:rPr lang="en-PH" sz="4000" b="1" i="1" dirty="0" err="1" smtClean="0">
                <a:latin typeface="French Script MT" pitchFamily="66" charset="0"/>
              </a:rPr>
              <a:t>gaano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ka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kaiba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sa</a:t>
            </a:r>
            <a:r>
              <a:rPr lang="en-PH" sz="4000" b="1" i="1" dirty="0" smtClean="0">
                <a:latin typeface="French Script MT" pitchFamily="66" charset="0"/>
              </a:rPr>
              <a:t> </a:t>
            </a:r>
            <a:r>
              <a:rPr lang="en-PH" sz="4000" b="1" i="1" dirty="0" err="1" smtClean="0">
                <a:latin typeface="French Script MT" pitchFamily="66" charset="0"/>
              </a:rPr>
              <a:t>kanila</a:t>
            </a:r>
            <a:r>
              <a:rPr lang="en-PH" sz="4000" b="1" i="1" dirty="0" smtClean="0">
                <a:latin typeface="French Script MT" pitchFamily="66" charset="0"/>
              </a:rPr>
              <a:t>.”</a:t>
            </a:r>
            <a:endParaRPr lang="en-US" sz="4000" b="1" dirty="0">
              <a:latin typeface="French Script MT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81400"/>
            <a:ext cx="62484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97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0" t="8929" r="8519" b="5465"/>
          <a:stretch/>
        </p:blipFill>
        <p:spPr bwMode="auto">
          <a:xfrm>
            <a:off x="-3087" y="6"/>
            <a:ext cx="9147087" cy="698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 Black" pitchFamily="34" charset="0"/>
              </a:rPr>
              <a:t>Sagutin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ang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mga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katanungan.Tataas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ang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pera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bawat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tamang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sagot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ngunit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b</a:t>
            </a:r>
            <a:r>
              <a:rPr lang="en-US" dirty="0" err="1" smtClean="0">
                <a:latin typeface="Arial Black" pitchFamily="34" charset="0"/>
              </a:rPr>
              <a:t>abalik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sa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umpisa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kapag</a:t>
            </a:r>
            <a:r>
              <a:rPr lang="en-US" dirty="0" smtClean="0">
                <a:latin typeface="Arial Black" pitchFamily="34" charset="0"/>
              </a:rPr>
              <a:t> may </a:t>
            </a:r>
            <a:r>
              <a:rPr lang="en-US" dirty="0" err="1" smtClean="0">
                <a:latin typeface="Arial Black" pitchFamily="34" charset="0"/>
              </a:rPr>
              <a:t>maling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sagot</a:t>
            </a:r>
            <a:r>
              <a:rPr lang="en-US" dirty="0" smtClean="0">
                <a:latin typeface="Arial Black" pitchFamily="34" charset="0"/>
              </a:rPr>
              <a:t>.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408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8" t="8730" r="12603" b="13085"/>
          <a:stretch/>
        </p:blipFill>
        <p:spPr bwMode="auto">
          <a:xfrm>
            <a:off x="0" y="-27384"/>
            <a:ext cx="9144000" cy="68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96236" y="2564904"/>
            <a:ext cx="1885056" cy="431571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lain" startAt="10"/>
            </a:pPr>
            <a:r>
              <a:rPr lang="en-P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10,000</a:t>
            </a:r>
          </a:p>
          <a:p>
            <a:pPr marL="342900" indent="-342900">
              <a:buAutoNum type="arabicPlain" startAt="9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P9,000</a:t>
            </a:r>
          </a:p>
          <a:p>
            <a:pPr marL="342900" indent="-342900">
              <a:buAutoNum type="arabicPlain" startAt="8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8,000</a:t>
            </a:r>
          </a:p>
          <a:p>
            <a:pPr marL="342900" indent="-342900">
              <a:buAutoNum type="arabicPlain" startAt="7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7,000</a:t>
            </a:r>
          </a:p>
          <a:p>
            <a:pPr marL="342900" indent="-342900">
              <a:buAutoNum type="arabicPlain" startAt="6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6,000</a:t>
            </a:r>
          </a:p>
          <a:p>
            <a:pPr marL="342900" indent="-342900">
              <a:buAutoNum type="arabicPlain" startAt="5"/>
            </a:pPr>
            <a:r>
              <a:rPr lang="en-P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5000</a:t>
            </a:r>
          </a:p>
          <a:p>
            <a:pPr marL="342900" indent="-342900">
              <a:buAutoNum type="arabicPlain" startAt="4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4,000</a:t>
            </a:r>
          </a:p>
          <a:p>
            <a:pPr marL="342900" indent="-342900">
              <a:buAutoNum type="arabicPlain" startAt="3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3,000</a:t>
            </a:r>
          </a:p>
          <a:p>
            <a:pPr marL="342900" indent="-342900">
              <a:buAutoNum type="arabicPlain" startAt="2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2,000</a:t>
            </a:r>
          </a:p>
          <a:p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1    P 1,000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76255" y="6021288"/>
            <a:ext cx="1584176" cy="360040"/>
          </a:xfrm>
          <a:prstGeom prst="roundRect">
            <a:avLst/>
          </a:prstGeom>
          <a:solidFill>
            <a:schemeClr val="accent5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Rounded Rectangle 6"/>
          <p:cNvSpPr/>
          <p:nvPr/>
        </p:nvSpPr>
        <p:spPr>
          <a:xfrm>
            <a:off x="6197712" y="1412776"/>
            <a:ext cx="1973529" cy="79208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sz="2400" dirty="0" err="1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Handa</a:t>
            </a:r>
            <a:r>
              <a:rPr lang="en-PH" sz="24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PH" sz="2400" dirty="0" err="1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ka</a:t>
            </a:r>
            <a:r>
              <a:rPr lang="en-PH" sz="24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PH" sz="2400" dirty="0" err="1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na</a:t>
            </a:r>
            <a:r>
              <a:rPr lang="en-PH" sz="24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PH" sz="2400" dirty="0" err="1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ba</a:t>
            </a:r>
            <a:r>
              <a:rPr lang="en-PH" sz="24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?</a:t>
            </a:r>
            <a:endParaRPr lang="en-PH" sz="2400" dirty="0">
              <a:ln w="1841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00192" y="2276872"/>
            <a:ext cx="576064" cy="216024"/>
          </a:xfrm>
          <a:prstGeom prst="round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Rounded Rectangle 9">
            <a:hlinkClick r:id="" action="ppaction://hlinkshowjump?jump=firstslide"/>
          </p:cNvPr>
          <p:cNvSpPr/>
          <p:nvPr/>
        </p:nvSpPr>
        <p:spPr>
          <a:xfrm>
            <a:off x="7236299" y="2276872"/>
            <a:ext cx="606536" cy="216024"/>
          </a:xfrm>
          <a:prstGeom prst="round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Rounded Rectangle 5"/>
          <p:cNvSpPr/>
          <p:nvPr/>
        </p:nvSpPr>
        <p:spPr>
          <a:xfrm>
            <a:off x="395539" y="4005064"/>
            <a:ext cx="5976664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henerasyong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ipinanganak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lumaking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walang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makabagong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teknolohiya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tinatawag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_______.</a:t>
            </a:r>
            <a:endParaRPr lang="en-PH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521296" y="5157192"/>
            <a:ext cx="268255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A.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Baby Boomers</a:t>
            </a:r>
            <a:endParaRPr lang="en-PH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3635896" y="5157192"/>
            <a:ext cx="268255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C. Generation X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1296" y="5949280"/>
            <a:ext cx="268255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B. Silent Generation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635896" y="5949280"/>
            <a:ext cx="268255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D.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Generation Y 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3413" y="5949280"/>
            <a:ext cx="2682552" cy="50405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B. Silent Generation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798278" y="304800"/>
            <a:ext cx="2180492" cy="1447800"/>
          </a:xfrm>
          <a:prstGeom prst="cloudCallout">
            <a:avLst>
              <a:gd name="adj1" fmla="val 61681"/>
              <a:gd name="adj2" fmla="val 8005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Pindutin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ako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para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lumabas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ang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katanungan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9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3" grpId="0" animBg="1"/>
      <p:bldP spid="14" grpId="0" animBg="1"/>
      <p:bldP spid="15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8" t="8730" r="12603" b="13085"/>
          <a:stretch/>
        </p:blipFill>
        <p:spPr bwMode="auto">
          <a:xfrm>
            <a:off x="0" y="-27384"/>
            <a:ext cx="9144000" cy="68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96236" y="2564904"/>
            <a:ext cx="1944216" cy="39687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lain" startAt="10"/>
            </a:pPr>
            <a:r>
              <a:rPr lang="en-P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10,000</a:t>
            </a:r>
          </a:p>
          <a:p>
            <a:pPr marL="342900" indent="-342900">
              <a:buAutoNum type="arabicPlain" startAt="9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P9,000</a:t>
            </a:r>
          </a:p>
          <a:p>
            <a:pPr marL="342900" indent="-342900">
              <a:buAutoNum type="arabicPlain" startAt="8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8,000</a:t>
            </a:r>
          </a:p>
          <a:p>
            <a:pPr marL="342900" indent="-342900">
              <a:buAutoNum type="arabicPlain" startAt="7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7,000</a:t>
            </a:r>
          </a:p>
          <a:p>
            <a:pPr marL="342900" indent="-342900">
              <a:buAutoNum type="arabicPlain" startAt="6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6,000</a:t>
            </a:r>
          </a:p>
          <a:p>
            <a:pPr marL="342900" indent="-342900">
              <a:buAutoNum type="arabicPlain" startAt="5"/>
            </a:pPr>
            <a:r>
              <a:rPr lang="en-P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5,000</a:t>
            </a:r>
          </a:p>
          <a:p>
            <a:pPr marL="342900" indent="-342900">
              <a:buAutoNum type="arabicPlain" startAt="4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4,000</a:t>
            </a:r>
          </a:p>
          <a:p>
            <a:pPr marL="342900" indent="-342900">
              <a:buAutoNum type="arabicPlain" startAt="3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3000</a:t>
            </a:r>
          </a:p>
          <a:p>
            <a:pPr marL="342900" indent="-342900">
              <a:buAutoNum type="arabicPlain" startAt="2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2,000</a:t>
            </a:r>
          </a:p>
          <a:p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1    P 1,000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96442" y="5003311"/>
            <a:ext cx="1584176" cy="360040"/>
          </a:xfrm>
          <a:prstGeom prst="roundRect">
            <a:avLst/>
          </a:prstGeom>
          <a:solidFill>
            <a:schemeClr val="accent5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Rounded Rectangle 6"/>
          <p:cNvSpPr/>
          <p:nvPr/>
        </p:nvSpPr>
        <p:spPr>
          <a:xfrm>
            <a:off x="6197712" y="1412776"/>
            <a:ext cx="1973529" cy="79208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sz="2400" dirty="0" err="1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Handa</a:t>
            </a:r>
            <a:r>
              <a:rPr lang="en-PH" sz="24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PH" sz="2400" dirty="0" err="1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ka</a:t>
            </a:r>
            <a:r>
              <a:rPr lang="en-PH" sz="24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PH" sz="2400" dirty="0" err="1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na</a:t>
            </a:r>
            <a:r>
              <a:rPr lang="en-PH" sz="24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PH" sz="2400" dirty="0" err="1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ba</a:t>
            </a:r>
            <a:r>
              <a:rPr lang="en-PH" sz="24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?</a:t>
            </a:r>
            <a:endParaRPr lang="en-PH" sz="2400" dirty="0">
              <a:ln w="1841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00192" y="2276872"/>
            <a:ext cx="576064" cy="216024"/>
          </a:xfrm>
          <a:prstGeom prst="round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Rounded Rectangle 9">
            <a:hlinkClick r:id="" action="ppaction://hlinkshowjump?jump=firstslide"/>
          </p:cNvPr>
          <p:cNvSpPr/>
          <p:nvPr/>
        </p:nvSpPr>
        <p:spPr>
          <a:xfrm>
            <a:off x="7236299" y="2276872"/>
            <a:ext cx="606536" cy="216024"/>
          </a:xfrm>
          <a:prstGeom prst="round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Rounded Rectangle 5"/>
          <p:cNvSpPr/>
          <p:nvPr/>
        </p:nvSpPr>
        <p:spPr>
          <a:xfrm>
            <a:off x="395539" y="4005064"/>
            <a:ext cx="5976664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henerasyong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ipinanganak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panahon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Martial Law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Marcos.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Kilala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tawag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Generation X</a:t>
            </a:r>
            <a:endParaRPr lang="en-PH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521296" y="5157192"/>
            <a:ext cx="268255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A.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Silent Gen.</a:t>
            </a:r>
            <a:endParaRPr lang="en-PH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3635896" y="5157192"/>
            <a:ext cx="268255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C.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Baby Boomers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1296" y="5949280"/>
            <a:ext cx="268255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B. Martial Law Babies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635896" y="5949280"/>
            <a:ext cx="268255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D.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Generation Z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7572" y="5949280"/>
            <a:ext cx="2682552" cy="50405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B. Martial Law Babies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3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3" grpId="0" animBg="1"/>
      <p:bldP spid="14" grpId="0" animBg="1"/>
      <p:bldP spid="15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8" t="8730" r="12603" b="13085"/>
          <a:stretch/>
        </p:blipFill>
        <p:spPr bwMode="auto">
          <a:xfrm>
            <a:off x="0" y="-16431"/>
            <a:ext cx="9144000" cy="68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96236" y="2564904"/>
            <a:ext cx="1944216" cy="39687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lain" startAt="10"/>
            </a:pPr>
            <a:r>
              <a:rPr lang="en-P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10,000</a:t>
            </a:r>
          </a:p>
          <a:p>
            <a:pPr marL="342900" indent="-342900">
              <a:buAutoNum type="arabicPlain" startAt="9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P9,000</a:t>
            </a:r>
          </a:p>
          <a:p>
            <a:pPr marL="342900" indent="-342900">
              <a:buAutoNum type="arabicPlain" startAt="8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8,000</a:t>
            </a:r>
          </a:p>
          <a:p>
            <a:pPr marL="342900" indent="-342900">
              <a:buAutoNum type="arabicPlain" startAt="7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7,000</a:t>
            </a:r>
          </a:p>
          <a:p>
            <a:pPr marL="342900" indent="-342900">
              <a:buAutoNum type="arabicPlain" startAt="6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6,000</a:t>
            </a:r>
          </a:p>
          <a:p>
            <a:pPr marL="342900" indent="-342900">
              <a:buAutoNum type="arabicPlain" startAt="5"/>
            </a:pPr>
            <a:r>
              <a:rPr lang="en-P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5,000</a:t>
            </a:r>
          </a:p>
          <a:p>
            <a:pPr marL="342900" indent="-342900">
              <a:buAutoNum type="arabicPlain" startAt="4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4,000</a:t>
            </a:r>
          </a:p>
          <a:p>
            <a:pPr marL="342900" indent="-342900">
              <a:buAutoNum type="arabicPlain" startAt="3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3,000</a:t>
            </a:r>
          </a:p>
          <a:p>
            <a:pPr marL="342900" indent="-342900">
              <a:buAutoNum type="arabicPlain" startAt="2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2,000</a:t>
            </a:r>
          </a:p>
          <a:p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1    P 1,000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71986" y="4189219"/>
            <a:ext cx="1584176" cy="360040"/>
          </a:xfrm>
          <a:prstGeom prst="roundRect">
            <a:avLst/>
          </a:prstGeom>
          <a:solidFill>
            <a:schemeClr val="accent5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Rounded Rectangle 6"/>
          <p:cNvSpPr/>
          <p:nvPr/>
        </p:nvSpPr>
        <p:spPr>
          <a:xfrm>
            <a:off x="6197712" y="1412776"/>
            <a:ext cx="1973529" cy="79208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sz="2400" dirty="0" err="1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Handa</a:t>
            </a:r>
            <a:r>
              <a:rPr lang="en-PH" sz="24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PH" sz="2400" dirty="0" err="1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ka</a:t>
            </a:r>
            <a:r>
              <a:rPr lang="en-PH" sz="24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PH" sz="2400" dirty="0" err="1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na</a:t>
            </a:r>
            <a:r>
              <a:rPr lang="en-PH" sz="24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PH" sz="2400" dirty="0" err="1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ba</a:t>
            </a:r>
            <a:r>
              <a:rPr lang="en-PH" sz="24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?</a:t>
            </a:r>
            <a:endParaRPr lang="en-PH" sz="2400" dirty="0">
              <a:ln w="1841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00192" y="2276872"/>
            <a:ext cx="576064" cy="216024"/>
          </a:xfrm>
          <a:prstGeom prst="round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Rounded Rectangle 9">
            <a:hlinkClick r:id="" action="ppaction://hlinkshowjump?jump=firstslide"/>
          </p:cNvPr>
          <p:cNvSpPr/>
          <p:nvPr/>
        </p:nvSpPr>
        <p:spPr>
          <a:xfrm>
            <a:off x="7236299" y="2276872"/>
            <a:ext cx="606536" cy="216024"/>
          </a:xfrm>
          <a:prstGeom prst="round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Rounded Rectangle 5"/>
          <p:cNvSpPr/>
          <p:nvPr/>
        </p:nvSpPr>
        <p:spPr>
          <a:xfrm>
            <a:off x="395539" y="4005064"/>
            <a:ext cx="5976664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Ipinanganak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noong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1946-1964,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naniniwala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gawa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hindi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salita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P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521296" y="5949280"/>
            <a:ext cx="268255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B.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Silent Generation</a:t>
            </a:r>
            <a:endParaRPr lang="en-PH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3635896" y="5157192"/>
            <a:ext cx="268255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C. Net Generation 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67925" y="5130858"/>
            <a:ext cx="268255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A. Baby Boomers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635896" y="5949280"/>
            <a:ext cx="268255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D.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Generation Z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6182" y="5124843"/>
            <a:ext cx="2664295" cy="56875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A. Baby Boomers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3" grpId="0" animBg="1"/>
      <p:bldP spid="14" grpId="0" animBg="1"/>
      <p:bldP spid="15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8" t="8730" r="12603" b="13085"/>
          <a:stretch/>
        </p:blipFill>
        <p:spPr bwMode="auto">
          <a:xfrm>
            <a:off x="0" y="-16431"/>
            <a:ext cx="9144000" cy="68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96236" y="2564904"/>
            <a:ext cx="1944216" cy="39687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lain" startAt="10"/>
            </a:pPr>
            <a:r>
              <a:rPr lang="en-P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10,000</a:t>
            </a:r>
          </a:p>
          <a:p>
            <a:pPr marL="342900" indent="-342900">
              <a:buAutoNum type="arabicPlain" startAt="9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P9,000</a:t>
            </a:r>
          </a:p>
          <a:p>
            <a:pPr marL="342900" indent="-342900">
              <a:buAutoNum type="arabicPlain" startAt="8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8,000</a:t>
            </a:r>
          </a:p>
          <a:p>
            <a:pPr marL="342900" indent="-342900">
              <a:buAutoNum type="arabicPlain" startAt="7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7,000</a:t>
            </a:r>
          </a:p>
          <a:p>
            <a:pPr marL="342900" indent="-342900">
              <a:buAutoNum type="arabicPlain" startAt="6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6,000</a:t>
            </a:r>
          </a:p>
          <a:p>
            <a:pPr marL="342900" indent="-342900">
              <a:buAutoNum type="arabicPlain" startAt="5"/>
            </a:pPr>
            <a:r>
              <a:rPr lang="en-P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5,000</a:t>
            </a:r>
          </a:p>
          <a:p>
            <a:pPr marL="342900" indent="-342900">
              <a:buAutoNum type="arabicPlain" startAt="4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4,000</a:t>
            </a:r>
          </a:p>
          <a:p>
            <a:pPr marL="342900" indent="-342900">
              <a:buAutoNum type="arabicPlain" startAt="3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3,000</a:t>
            </a:r>
          </a:p>
          <a:p>
            <a:pPr marL="342900" indent="-342900">
              <a:buAutoNum type="arabicPlain" startAt="2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2,000</a:t>
            </a:r>
          </a:p>
          <a:p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1    P 1,000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76256" y="3447863"/>
            <a:ext cx="1584176" cy="360040"/>
          </a:xfrm>
          <a:prstGeom prst="roundRect">
            <a:avLst/>
          </a:prstGeom>
          <a:solidFill>
            <a:schemeClr val="accent5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Rounded Rectangle 6"/>
          <p:cNvSpPr/>
          <p:nvPr/>
        </p:nvSpPr>
        <p:spPr>
          <a:xfrm>
            <a:off x="6197712" y="1412776"/>
            <a:ext cx="1973529" cy="79208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sz="2400" dirty="0" err="1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Handa</a:t>
            </a:r>
            <a:r>
              <a:rPr lang="en-PH" sz="24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PH" sz="2400" dirty="0" err="1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ka</a:t>
            </a:r>
            <a:r>
              <a:rPr lang="en-PH" sz="24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PH" sz="2400" dirty="0" err="1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na</a:t>
            </a:r>
            <a:r>
              <a:rPr lang="en-PH" sz="24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PH" sz="2400" dirty="0" err="1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ba</a:t>
            </a:r>
            <a:r>
              <a:rPr lang="en-PH" sz="24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?</a:t>
            </a:r>
            <a:endParaRPr lang="en-PH" sz="2400" dirty="0">
              <a:ln w="1841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00192" y="2276872"/>
            <a:ext cx="576064" cy="216024"/>
          </a:xfrm>
          <a:prstGeom prst="round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Rounded Rectangle 9">
            <a:hlinkClick r:id="" action="ppaction://hlinkshowjump?jump=firstslide"/>
          </p:cNvPr>
          <p:cNvSpPr/>
          <p:nvPr/>
        </p:nvSpPr>
        <p:spPr>
          <a:xfrm>
            <a:off x="7236299" y="2276872"/>
            <a:ext cx="606536" cy="216024"/>
          </a:xfrm>
          <a:prstGeom prst="round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Rounded Rectangle 5"/>
          <p:cNvSpPr/>
          <p:nvPr/>
        </p:nvSpPr>
        <p:spPr>
          <a:xfrm>
            <a:off x="395539" y="4005064"/>
            <a:ext cx="5976664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4.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ipinanganak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bago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pa man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lumaganap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digital technology.</a:t>
            </a:r>
            <a:endParaRPr lang="en-PH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521296" y="5949280"/>
            <a:ext cx="268255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B. Digital Natives</a:t>
            </a:r>
            <a:endParaRPr lang="en-PH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3635896" y="5157192"/>
            <a:ext cx="268255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C.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Net Generation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67925" y="5130858"/>
            <a:ext cx="268255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A. Digital Immigrants</a:t>
            </a:r>
            <a:endParaRPr lang="en-PH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635896" y="5949280"/>
            <a:ext cx="268255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D.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Baby Boomers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1296" y="5097230"/>
            <a:ext cx="2682552" cy="50405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A. </a:t>
            </a:r>
            <a:r>
              <a:rPr lang="en-US" b="1" dirty="0" smtClean="0"/>
              <a:t>Digital Immigrants</a:t>
            </a: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31489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3" grpId="0" animBg="1"/>
      <p:bldP spid="14" grpId="0" animBg="1"/>
      <p:bldP spid="15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8" t="8730" r="12603" b="13085"/>
          <a:stretch/>
        </p:blipFill>
        <p:spPr bwMode="auto">
          <a:xfrm>
            <a:off x="0" y="-16431"/>
            <a:ext cx="9144000" cy="68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96236" y="2564904"/>
            <a:ext cx="1944216" cy="39687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lain" startAt="10"/>
            </a:pPr>
            <a:r>
              <a:rPr lang="en-P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10,000</a:t>
            </a:r>
          </a:p>
          <a:p>
            <a:pPr marL="342900" indent="-342900">
              <a:buAutoNum type="arabicPlain" startAt="9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P9,000</a:t>
            </a:r>
          </a:p>
          <a:p>
            <a:pPr marL="342900" indent="-342900">
              <a:buAutoNum type="arabicPlain" startAt="8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8,000</a:t>
            </a:r>
          </a:p>
          <a:p>
            <a:pPr marL="342900" indent="-342900">
              <a:buAutoNum type="arabicPlain" startAt="7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7,000</a:t>
            </a:r>
          </a:p>
          <a:p>
            <a:pPr marL="342900" indent="-342900">
              <a:buAutoNum type="arabicPlain" startAt="6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6,000</a:t>
            </a:r>
          </a:p>
          <a:p>
            <a:pPr marL="342900" indent="-342900">
              <a:buAutoNum type="arabicPlain" startAt="5"/>
            </a:pPr>
            <a:r>
              <a:rPr lang="en-P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5,000</a:t>
            </a:r>
          </a:p>
          <a:p>
            <a:pPr marL="342900" indent="-342900">
              <a:buAutoNum type="arabicPlain" startAt="4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4,000</a:t>
            </a:r>
          </a:p>
          <a:p>
            <a:pPr marL="342900" indent="-342900">
              <a:buAutoNum type="arabicPlain" startAt="3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3,000</a:t>
            </a:r>
          </a:p>
          <a:p>
            <a:pPr marL="342900" indent="-342900">
              <a:buAutoNum type="arabicPlain" startAt="2"/>
            </a:pPr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 2,000</a:t>
            </a:r>
          </a:p>
          <a:p>
            <a:r>
              <a:rPr lang="en-PH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1    P 1,000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47151" y="2737945"/>
            <a:ext cx="1584176" cy="360040"/>
          </a:xfrm>
          <a:prstGeom prst="roundRect">
            <a:avLst/>
          </a:prstGeom>
          <a:solidFill>
            <a:schemeClr val="accent5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Rounded Rectangle 6"/>
          <p:cNvSpPr/>
          <p:nvPr/>
        </p:nvSpPr>
        <p:spPr>
          <a:xfrm>
            <a:off x="6197712" y="1412776"/>
            <a:ext cx="1973529" cy="79208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sz="2400" dirty="0" err="1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Handa</a:t>
            </a:r>
            <a:r>
              <a:rPr lang="en-PH" sz="24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PH" sz="2400" dirty="0" err="1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ka</a:t>
            </a:r>
            <a:r>
              <a:rPr lang="en-PH" sz="24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PH" sz="2400" dirty="0" err="1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na</a:t>
            </a:r>
            <a:r>
              <a:rPr lang="en-PH" sz="24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PH" sz="2400" dirty="0" err="1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ba</a:t>
            </a:r>
            <a:r>
              <a:rPr lang="en-PH" sz="24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?</a:t>
            </a:r>
            <a:endParaRPr lang="en-PH" sz="2400" dirty="0">
              <a:ln w="1841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00192" y="2276872"/>
            <a:ext cx="576064" cy="216024"/>
          </a:xfrm>
          <a:prstGeom prst="round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Rounded Rectangle 9">
            <a:hlinkClick r:id="" action="ppaction://hlinkshowjump?jump=firstslide"/>
          </p:cNvPr>
          <p:cNvSpPr/>
          <p:nvPr/>
        </p:nvSpPr>
        <p:spPr>
          <a:xfrm>
            <a:off x="7236299" y="2276872"/>
            <a:ext cx="606536" cy="216024"/>
          </a:xfrm>
          <a:prstGeom prst="round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Rounded Rectangle 5"/>
          <p:cNvSpPr/>
          <p:nvPr/>
        </p:nvSpPr>
        <p:spPr>
          <a:xfrm>
            <a:off x="395539" y="4005064"/>
            <a:ext cx="5976664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Generation X at Net Generation ay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kilala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bilang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anong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uri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learners?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521296" y="5949280"/>
            <a:ext cx="268255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B.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Auditory Learners</a:t>
            </a:r>
            <a:endParaRPr lang="en-PH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3635896" y="5157192"/>
            <a:ext cx="268255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C.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Intrapersonal Learners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35896" y="5919700"/>
            <a:ext cx="268255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D. Tactile </a:t>
            </a:r>
            <a:r>
              <a:rPr lang="en-US" sz="2000" b="1" dirty="0" smtClean="0">
                <a:solidFill>
                  <a:schemeClr val="tx1"/>
                </a:solidFill>
              </a:rPr>
              <a:t>Learner</a:t>
            </a:r>
            <a:r>
              <a:rPr lang="en-US" sz="2000" b="1" dirty="0" smtClean="0"/>
              <a:t>s</a:t>
            </a:r>
            <a:endParaRPr lang="en-PH" sz="2000" b="1" dirty="0"/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1296" y="5141101"/>
            <a:ext cx="268255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Visual Learners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35896" y="5870240"/>
            <a:ext cx="2682552" cy="66213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PH" sz="2000" b="1" dirty="0" smtClean="0"/>
              <a:t>D. Tactile Learners</a:t>
            </a:r>
            <a:endParaRPr lang="en-PH" sz="2000" b="1" dirty="0"/>
          </a:p>
        </p:txBody>
      </p:sp>
    </p:spTree>
    <p:extLst>
      <p:ext uri="{BB962C8B-B14F-4D97-AF65-F5344CB8AC3E}">
        <p14:creationId xmlns:p14="http://schemas.microsoft.com/office/powerpoint/2010/main" val="69533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3" grpId="0" animBg="1"/>
      <p:bldP spid="14" grpId="0" animBg="1"/>
      <p:bldP spid="15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8" r="15802"/>
          <a:stretch/>
        </p:blipFill>
        <p:spPr>
          <a:xfrm>
            <a:off x="609600" y="685800"/>
            <a:ext cx="7848600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265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xplosion 1 3"/>
          <p:cNvSpPr/>
          <p:nvPr/>
        </p:nvSpPr>
        <p:spPr>
          <a:xfrm>
            <a:off x="644856" y="-152400"/>
            <a:ext cx="8043553" cy="5334000"/>
          </a:xfrm>
          <a:prstGeom prst="irregularSeal1">
            <a:avLst/>
          </a:prstGeom>
          <a:solidFill>
            <a:srgbClr val="2CC4E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Bernard MT Condensed" pitchFamily="18" charset="0"/>
              </a:rPr>
              <a:t>KASUNDUAN</a:t>
            </a:r>
            <a:endParaRPr lang="en-US" sz="7200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Explosion 1 8"/>
          <p:cNvSpPr/>
          <p:nvPr/>
        </p:nvSpPr>
        <p:spPr>
          <a:xfrm>
            <a:off x="212791" y="152400"/>
            <a:ext cx="8941301" cy="5334000"/>
          </a:xfrm>
          <a:prstGeom prst="irregularSeal1">
            <a:avLst/>
          </a:prstGeom>
          <a:solidFill>
            <a:srgbClr val="2CC4E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 pitchFamily="18" charset="0"/>
              </a:rPr>
              <a:t>KASUNDUAN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5" name="Picture 2" descr="Kaugnay na laraw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2" y="3695700"/>
            <a:ext cx="7391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144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685800"/>
            <a:ext cx="7543800" cy="3657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  <a:latin typeface="Berlin Sans FB" pitchFamily="34" charset="0"/>
              </a:rPr>
              <a:t>Sa </a:t>
            </a:r>
            <a:r>
              <a:rPr lang="en-US" sz="4000" dirty="0" err="1" smtClean="0">
                <a:solidFill>
                  <a:schemeClr val="tx1"/>
                </a:solidFill>
                <a:latin typeface="Berlin Sans FB" pitchFamily="34" charset="0"/>
              </a:rPr>
              <a:t>iyong</a:t>
            </a:r>
            <a:r>
              <a:rPr lang="en-US" sz="40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Berlin Sans FB" pitchFamily="34" charset="0"/>
              </a:rPr>
              <a:t>kwaderno</a:t>
            </a:r>
            <a:r>
              <a:rPr lang="en-US" sz="4000" dirty="0" smtClean="0">
                <a:solidFill>
                  <a:schemeClr val="tx1"/>
                </a:solidFill>
                <a:latin typeface="Berlin Sans FB" pitchFamily="34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Berlin Sans FB" pitchFamily="34" charset="0"/>
              </a:rPr>
              <a:t>sumulat</a:t>
            </a:r>
            <a:r>
              <a:rPr lang="en-US" sz="40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Berlin Sans FB" pitchFamily="34" charset="0"/>
              </a:rPr>
              <a:t>ng</a:t>
            </a:r>
            <a:r>
              <a:rPr lang="en-US" sz="40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Berlin Sans FB" pitchFamily="34" charset="0"/>
              </a:rPr>
              <a:t>sampung</a:t>
            </a:r>
            <a:r>
              <a:rPr lang="en-US" sz="40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Berlin Sans FB" pitchFamily="34" charset="0"/>
              </a:rPr>
              <a:t>mungkahing</a:t>
            </a:r>
            <a:r>
              <a:rPr lang="en-US" sz="40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Berlin Sans FB" pitchFamily="34" charset="0"/>
              </a:rPr>
              <a:t>paraan</a:t>
            </a:r>
            <a:r>
              <a:rPr lang="en-US" sz="40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Berlin Sans FB" pitchFamily="34" charset="0"/>
              </a:rPr>
              <a:t>ng</a:t>
            </a:r>
            <a:r>
              <a:rPr lang="en-US" sz="40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Berlin Sans FB" pitchFamily="34" charset="0"/>
              </a:rPr>
              <a:t>wastong</a:t>
            </a:r>
            <a:r>
              <a:rPr lang="en-US" sz="40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Berlin Sans FB" pitchFamily="34" charset="0"/>
              </a:rPr>
              <a:t>gamit</a:t>
            </a:r>
            <a:r>
              <a:rPr lang="en-US" sz="40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Berlin Sans FB" pitchFamily="34" charset="0"/>
              </a:rPr>
              <a:t>ng</a:t>
            </a:r>
            <a:r>
              <a:rPr lang="en-US" sz="40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Berlin Sans FB" pitchFamily="34" charset="0"/>
              </a:rPr>
              <a:t>teknolohiya</a:t>
            </a:r>
            <a:r>
              <a:rPr lang="en-US" sz="4000" dirty="0" smtClean="0">
                <a:solidFill>
                  <a:schemeClr val="tx1"/>
                </a:solidFill>
                <a:latin typeface="Berlin Sans FB" pitchFamily="34" charset="0"/>
              </a:rPr>
              <a:t>.</a:t>
            </a:r>
            <a:endParaRPr lang="en-US" sz="4000" dirty="0" smtClean="0">
              <a:solidFill>
                <a:schemeClr val="tx1"/>
              </a:solidFill>
              <a:latin typeface="Berlin Sans FB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err="1" smtClean="0">
                <a:solidFill>
                  <a:schemeClr val="tx1"/>
                </a:solidFill>
                <a:latin typeface="Berlin Sans FB" pitchFamily="34" charset="0"/>
              </a:rPr>
              <a:t>Maghanda</a:t>
            </a:r>
            <a:r>
              <a:rPr lang="en-US" sz="40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Berlin Sans FB" pitchFamily="34" charset="0"/>
              </a:rPr>
              <a:t>para</a:t>
            </a:r>
            <a:r>
              <a:rPr lang="en-US" sz="40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Berlin Sans FB" pitchFamily="34" charset="0"/>
              </a:rPr>
              <a:t>sa</a:t>
            </a:r>
            <a:r>
              <a:rPr lang="en-US" sz="40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Berlin Sans FB" pitchFamily="34" charset="0"/>
              </a:rPr>
              <a:t>pagsusulit</a:t>
            </a:r>
            <a:r>
              <a:rPr lang="en-US" sz="4000" dirty="0" smtClean="0">
                <a:solidFill>
                  <a:schemeClr val="tx1"/>
                </a:solidFill>
                <a:latin typeface="Berlin Sans FB" pitchFamily="34" charset="0"/>
              </a:rPr>
              <a:t>.</a:t>
            </a:r>
            <a:endParaRPr lang="en-US" sz="40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5" name="Picture 2" descr="Resulta ng larawan para sa shake hand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67202"/>
            <a:ext cx="6858000" cy="248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70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Kaugnay na laraw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3550" y="-36394"/>
            <a:ext cx="12465050" cy="689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5567812" y="0"/>
            <a:ext cx="4210050" cy="2895600"/>
          </a:xfrm>
          <a:prstGeom prst="wedgeEllipseCallout">
            <a:avLst>
              <a:gd name="adj1" fmla="val -56303"/>
              <a:gd name="adj2" fmla="val 5213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ernard MT Condensed" pitchFamily="18" charset="0"/>
              </a:rPr>
              <a:t>PAALAM!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735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Algerian" pitchFamily="82" charset="0"/>
              </a:rPr>
              <a:t>generation gap</a:t>
            </a:r>
            <a:endParaRPr lang="en-US" sz="66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001000" cy="4191000"/>
          </a:xfrm>
        </p:spPr>
        <p:txBody>
          <a:bodyPr>
            <a:noAutofit/>
          </a:bodyPr>
          <a:lstStyle/>
          <a:p>
            <a:pPr lvl="0"/>
            <a:r>
              <a:rPr lang="en-PH" sz="3200" dirty="0" err="1"/>
              <a:t>Ang</a:t>
            </a:r>
            <a:r>
              <a:rPr lang="en-PH" sz="3200" dirty="0"/>
              <a:t> generation gap o </a:t>
            </a:r>
            <a:r>
              <a:rPr lang="en-PH" sz="3200" dirty="0" err="1"/>
              <a:t>agwat</a:t>
            </a:r>
            <a:r>
              <a:rPr lang="en-PH" sz="3200" dirty="0"/>
              <a:t> </a:t>
            </a:r>
            <a:r>
              <a:rPr lang="en-PH" sz="3200" dirty="0" err="1"/>
              <a:t>sa</a:t>
            </a:r>
            <a:r>
              <a:rPr lang="en-PH" sz="3200" dirty="0"/>
              <a:t> </a:t>
            </a:r>
            <a:r>
              <a:rPr lang="en-PH" sz="3200" dirty="0" err="1"/>
              <a:t>pagitan</a:t>
            </a:r>
            <a:r>
              <a:rPr lang="en-PH" sz="3200" dirty="0"/>
              <a:t> </a:t>
            </a:r>
            <a:r>
              <a:rPr lang="en-PH" sz="3200" dirty="0" err="1"/>
              <a:t>ng</a:t>
            </a:r>
            <a:r>
              <a:rPr lang="en-PH" sz="3200" dirty="0"/>
              <a:t> </a:t>
            </a:r>
            <a:r>
              <a:rPr lang="en-PH" sz="3200" dirty="0" err="1"/>
              <a:t>mga</a:t>
            </a:r>
            <a:r>
              <a:rPr lang="en-PH" sz="3200" dirty="0"/>
              <a:t> </a:t>
            </a:r>
            <a:r>
              <a:rPr lang="en-PH" sz="3200" dirty="0" err="1"/>
              <a:t>henerasyon</a:t>
            </a:r>
            <a:r>
              <a:rPr lang="en-PH" sz="3200" dirty="0"/>
              <a:t>, ay </a:t>
            </a:r>
            <a:r>
              <a:rPr lang="en-PH" sz="3200" dirty="0" err="1"/>
              <a:t>salitang</a:t>
            </a:r>
            <a:r>
              <a:rPr lang="en-PH" sz="3200" dirty="0"/>
              <a:t> </a:t>
            </a:r>
            <a:r>
              <a:rPr lang="en-PH" sz="3200" dirty="0" err="1"/>
              <a:t>nagmula</a:t>
            </a:r>
            <a:r>
              <a:rPr lang="en-PH" sz="3200" dirty="0"/>
              <a:t> </a:t>
            </a:r>
            <a:r>
              <a:rPr lang="en-PH" sz="3200" dirty="0" err="1"/>
              <a:t>sa</a:t>
            </a:r>
            <a:r>
              <a:rPr lang="en-PH" sz="3200" dirty="0"/>
              <a:t> </a:t>
            </a:r>
            <a:r>
              <a:rPr lang="en-PH" sz="3200" dirty="0" err="1"/>
              <a:t>mga</a:t>
            </a:r>
            <a:r>
              <a:rPr lang="en-PH" sz="3200" dirty="0"/>
              <a:t> </a:t>
            </a:r>
            <a:r>
              <a:rPr lang="en-PH" sz="3200" dirty="0" err="1"/>
              <a:t>kanluraning</a:t>
            </a:r>
            <a:r>
              <a:rPr lang="en-PH" sz="3200" dirty="0"/>
              <a:t> </a:t>
            </a:r>
            <a:r>
              <a:rPr lang="en-PH" sz="3200" dirty="0" err="1"/>
              <a:t>bansa</a:t>
            </a:r>
            <a:r>
              <a:rPr lang="en-PH" sz="3200" dirty="0"/>
              <a:t> </a:t>
            </a:r>
            <a:r>
              <a:rPr lang="en-PH" sz="3200" dirty="0" err="1"/>
              <a:t>noong</a:t>
            </a:r>
            <a:r>
              <a:rPr lang="en-PH" sz="3200" dirty="0"/>
              <a:t> 1960s; </a:t>
            </a:r>
            <a:r>
              <a:rPr lang="en-PH" sz="3200" dirty="0" err="1"/>
              <a:t>ito</a:t>
            </a:r>
            <a:r>
              <a:rPr lang="en-PH" sz="3200" dirty="0"/>
              <a:t> ay </a:t>
            </a:r>
            <a:r>
              <a:rPr lang="en-PH" sz="3200" dirty="0" err="1"/>
              <a:t>ang</a:t>
            </a:r>
            <a:r>
              <a:rPr lang="en-PH" sz="3200" dirty="0"/>
              <a:t> </a:t>
            </a:r>
            <a:r>
              <a:rPr lang="en-PH" sz="3200" dirty="0" err="1"/>
              <a:t>pagkakaiba</a:t>
            </a:r>
            <a:r>
              <a:rPr lang="en-PH" sz="3200" dirty="0"/>
              <a:t> </a:t>
            </a:r>
            <a:r>
              <a:rPr lang="en-PH" sz="3200" dirty="0" err="1"/>
              <a:t>sa</a:t>
            </a:r>
            <a:r>
              <a:rPr lang="en-PH" sz="3200" dirty="0"/>
              <a:t> </a:t>
            </a:r>
            <a:r>
              <a:rPr lang="en-PH" sz="3200" dirty="0" err="1"/>
              <a:t>pagitan</a:t>
            </a:r>
            <a:r>
              <a:rPr lang="en-PH" sz="3200" dirty="0"/>
              <a:t> </a:t>
            </a:r>
            <a:r>
              <a:rPr lang="en-PH" sz="3200" dirty="0" err="1"/>
              <a:t>ng</a:t>
            </a:r>
            <a:r>
              <a:rPr lang="en-PH" sz="3200" dirty="0"/>
              <a:t> </a:t>
            </a:r>
            <a:r>
              <a:rPr lang="en-PH" sz="3200" dirty="0" err="1"/>
              <a:t>mga</a:t>
            </a:r>
            <a:r>
              <a:rPr lang="en-PH" sz="3200" dirty="0"/>
              <a:t> </a:t>
            </a:r>
            <a:r>
              <a:rPr lang="en-PH" sz="3200" dirty="0" err="1"/>
              <a:t>nakababata</a:t>
            </a:r>
            <a:r>
              <a:rPr lang="en-PH" sz="3200" dirty="0"/>
              <a:t> at </a:t>
            </a:r>
            <a:r>
              <a:rPr lang="en-PH" sz="3200" dirty="0" err="1"/>
              <a:t>nakatatandang</a:t>
            </a:r>
            <a:r>
              <a:rPr lang="en-PH" sz="3200" dirty="0"/>
              <a:t> </a:t>
            </a:r>
            <a:r>
              <a:rPr lang="en-PH" sz="3200" dirty="0" err="1"/>
              <a:t>henerasyon</a:t>
            </a:r>
            <a:r>
              <a:rPr lang="en-PH" sz="3200" dirty="0"/>
              <a:t>, </a:t>
            </a:r>
            <a:r>
              <a:rPr lang="en-PH" sz="3200" dirty="0" err="1"/>
              <a:t>lalo</a:t>
            </a:r>
            <a:r>
              <a:rPr lang="en-PH" sz="3200" dirty="0"/>
              <a:t> </a:t>
            </a:r>
            <a:r>
              <a:rPr lang="en-PH" sz="3200" dirty="0" err="1"/>
              <a:t>na</a:t>
            </a:r>
            <a:r>
              <a:rPr lang="en-PH" sz="3200" dirty="0"/>
              <a:t> </a:t>
            </a:r>
            <a:r>
              <a:rPr lang="en-PH" sz="3200" dirty="0" err="1"/>
              <a:t>sa</a:t>
            </a:r>
            <a:r>
              <a:rPr lang="en-PH" sz="3200" dirty="0"/>
              <a:t> </a:t>
            </a:r>
            <a:r>
              <a:rPr lang="en-PH" sz="3200" dirty="0" err="1"/>
              <a:t>pagitan</a:t>
            </a:r>
            <a:r>
              <a:rPr lang="en-PH" sz="3200" dirty="0"/>
              <a:t> </a:t>
            </a:r>
            <a:r>
              <a:rPr lang="en-PH" sz="3200" dirty="0" err="1"/>
              <a:t>ng</a:t>
            </a:r>
            <a:r>
              <a:rPr lang="en-PH" sz="3200" dirty="0"/>
              <a:t> </a:t>
            </a:r>
            <a:r>
              <a:rPr lang="en-PH" sz="3200" dirty="0" err="1"/>
              <a:t>mga</a:t>
            </a:r>
            <a:r>
              <a:rPr lang="en-PH" sz="3200" dirty="0"/>
              <a:t> </a:t>
            </a:r>
            <a:r>
              <a:rPr lang="en-PH" sz="3200" dirty="0" err="1"/>
              <a:t>anak</a:t>
            </a:r>
            <a:r>
              <a:rPr lang="en-PH" sz="3200" dirty="0"/>
              <a:t> at </a:t>
            </a:r>
            <a:r>
              <a:rPr lang="en-PH" sz="3200" dirty="0" err="1"/>
              <a:t>mga</a:t>
            </a:r>
            <a:r>
              <a:rPr lang="en-PH" sz="3200" dirty="0"/>
              <a:t> </a:t>
            </a:r>
            <a:r>
              <a:rPr lang="en-PH" sz="3200" dirty="0" err="1"/>
              <a:t>magulang</a:t>
            </a:r>
            <a:r>
              <a:rPr lang="en-PH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2886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543800" cy="990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lgerian" pitchFamily="82" charset="0"/>
              </a:rPr>
              <a:t>technological gap</a:t>
            </a:r>
            <a:endParaRPr lang="en-US" sz="4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648200"/>
          </a:xfrm>
        </p:spPr>
        <p:txBody>
          <a:bodyPr>
            <a:noAutofit/>
          </a:bodyPr>
          <a:lstStyle/>
          <a:p>
            <a:pPr lvl="0"/>
            <a:r>
              <a:rPr lang="en-PH" sz="3600" dirty="0" err="1" smtClean="0"/>
              <a:t>ang</a:t>
            </a:r>
            <a:r>
              <a:rPr lang="en-PH" sz="3600" dirty="0" smtClean="0"/>
              <a:t> </a:t>
            </a:r>
            <a:r>
              <a:rPr lang="en-PH" sz="3600" dirty="0" err="1"/>
              <a:t>pagkakaiba</a:t>
            </a:r>
            <a:r>
              <a:rPr lang="en-PH" sz="3600" dirty="0"/>
              <a:t> </a:t>
            </a:r>
            <a:r>
              <a:rPr lang="en-PH" sz="3600" dirty="0" err="1"/>
              <a:t>ng</a:t>
            </a:r>
            <a:r>
              <a:rPr lang="en-PH" sz="3600" dirty="0"/>
              <a:t> </a:t>
            </a:r>
            <a:r>
              <a:rPr lang="en-PH" sz="3600" dirty="0" err="1"/>
              <a:t>mayroong</a:t>
            </a:r>
            <a:r>
              <a:rPr lang="en-PH" sz="3600" dirty="0"/>
              <a:t> computer at high tech </a:t>
            </a:r>
            <a:r>
              <a:rPr lang="en-PH" sz="3600" dirty="0" err="1"/>
              <a:t>na</a:t>
            </a:r>
            <a:r>
              <a:rPr lang="en-PH" sz="3600" dirty="0"/>
              <a:t> </a:t>
            </a:r>
            <a:r>
              <a:rPr lang="en-PH" sz="3600" dirty="0" err="1"/>
              <a:t>mga</a:t>
            </a:r>
            <a:r>
              <a:rPr lang="en-PH" sz="3600" dirty="0"/>
              <a:t> </a:t>
            </a:r>
            <a:r>
              <a:rPr lang="en-PH" sz="3600" dirty="0" err="1"/>
              <a:t>gamit</a:t>
            </a:r>
            <a:r>
              <a:rPr lang="en-PH" sz="3600" dirty="0"/>
              <a:t> at </a:t>
            </a:r>
            <a:r>
              <a:rPr lang="en-PH" sz="3600" dirty="0" err="1"/>
              <a:t>iyong</a:t>
            </a:r>
            <a:r>
              <a:rPr lang="en-PH" sz="3600" dirty="0"/>
              <a:t> </a:t>
            </a:r>
            <a:r>
              <a:rPr lang="en-PH" sz="3600" dirty="0" err="1"/>
              <a:t>mga</a:t>
            </a:r>
            <a:r>
              <a:rPr lang="en-PH" sz="3600" dirty="0"/>
              <a:t> </a:t>
            </a:r>
            <a:r>
              <a:rPr lang="en-PH" sz="3600" dirty="0" err="1"/>
              <a:t>wala</a:t>
            </a:r>
            <a:r>
              <a:rPr lang="en-PH" sz="3600" dirty="0"/>
              <a:t> </a:t>
            </a:r>
            <a:r>
              <a:rPr lang="en-PH" sz="3600" dirty="0" err="1"/>
              <a:t>nito</a:t>
            </a:r>
            <a:r>
              <a:rPr lang="en-PH" sz="3600" dirty="0" smtClean="0"/>
              <a:t>;</a:t>
            </a:r>
          </a:p>
          <a:p>
            <a:pPr lvl="0"/>
            <a:r>
              <a:rPr lang="en-PH" sz="3600" dirty="0" smtClean="0"/>
              <a:t> </a:t>
            </a:r>
            <a:r>
              <a:rPr lang="en-PH" sz="3600" dirty="0" err="1"/>
              <a:t>ang</a:t>
            </a:r>
            <a:r>
              <a:rPr lang="en-PH" sz="3600" dirty="0"/>
              <a:t> </a:t>
            </a:r>
            <a:r>
              <a:rPr lang="en-PH" sz="3600" dirty="0" err="1"/>
              <a:t>agwat</a:t>
            </a:r>
            <a:r>
              <a:rPr lang="en-PH" sz="3600" dirty="0"/>
              <a:t> </a:t>
            </a:r>
            <a:r>
              <a:rPr lang="en-PH" sz="3600" dirty="0" err="1"/>
              <a:t>sa</a:t>
            </a:r>
            <a:r>
              <a:rPr lang="en-PH" sz="3600" dirty="0"/>
              <a:t> </a:t>
            </a:r>
            <a:r>
              <a:rPr lang="en-PH" sz="3600" dirty="0" err="1"/>
              <a:t>pagitan</a:t>
            </a:r>
            <a:r>
              <a:rPr lang="en-PH" sz="3600" dirty="0"/>
              <a:t> </a:t>
            </a:r>
            <a:r>
              <a:rPr lang="en-PH" sz="3600" dirty="0" err="1"/>
              <a:t>ng</a:t>
            </a:r>
            <a:r>
              <a:rPr lang="en-PH" sz="3600" dirty="0"/>
              <a:t> </a:t>
            </a:r>
            <a:r>
              <a:rPr lang="en-PH" sz="3600" dirty="0" err="1"/>
              <a:t>mga</a:t>
            </a:r>
            <a:r>
              <a:rPr lang="en-PH" sz="3600" dirty="0"/>
              <a:t> </a:t>
            </a:r>
            <a:r>
              <a:rPr lang="en-PH" sz="3600" dirty="0" err="1"/>
              <a:t>sagana</a:t>
            </a:r>
            <a:r>
              <a:rPr lang="en-PH" sz="3600" dirty="0"/>
              <a:t> </a:t>
            </a:r>
            <a:r>
              <a:rPr lang="en-PH" sz="3600" dirty="0" err="1"/>
              <a:t>sa</a:t>
            </a:r>
            <a:r>
              <a:rPr lang="en-PH" sz="3600" dirty="0"/>
              <a:t> </a:t>
            </a:r>
            <a:r>
              <a:rPr lang="en-PH" sz="3600" dirty="0" err="1"/>
              <a:t>impormasyon</a:t>
            </a:r>
            <a:r>
              <a:rPr lang="en-PH" sz="3600" dirty="0"/>
              <a:t> at </a:t>
            </a:r>
            <a:r>
              <a:rPr lang="en-PH" sz="3600" dirty="0" err="1"/>
              <a:t>ang</a:t>
            </a:r>
            <a:r>
              <a:rPr lang="en-PH" sz="3600" dirty="0"/>
              <a:t> </a:t>
            </a:r>
            <a:r>
              <a:rPr lang="en-PH" sz="3600" dirty="0" err="1"/>
              <a:t>salat</a:t>
            </a:r>
            <a:r>
              <a:rPr lang="en-PH" sz="3600" dirty="0"/>
              <a:t> </a:t>
            </a:r>
            <a:r>
              <a:rPr lang="en-PH" sz="3600" dirty="0" err="1"/>
              <a:t>dito</a:t>
            </a:r>
            <a:r>
              <a:rPr lang="en-PH" sz="3600" dirty="0"/>
              <a:t> </a:t>
            </a:r>
            <a:r>
              <a:rPr lang="en-PH" sz="3600" dirty="0" err="1"/>
              <a:t>dahil</a:t>
            </a:r>
            <a:r>
              <a:rPr lang="en-PH" sz="3600" dirty="0"/>
              <a:t> </a:t>
            </a:r>
            <a:r>
              <a:rPr lang="en-PH" sz="3600" dirty="0" err="1"/>
              <a:t>sa</a:t>
            </a:r>
            <a:r>
              <a:rPr lang="en-PH" sz="3600" dirty="0"/>
              <a:t> </a:t>
            </a:r>
            <a:r>
              <a:rPr lang="en-PH" sz="3600" dirty="0" err="1"/>
              <a:t>pagkakaroon</a:t>
            </a:r>
            <a:r>
              <a:rPr lang="en-PH" sz="3600" dirty="0"/>
              <a:t> o </a:t>
            </a:r>
            <a:r>
              <a:rPr lang="en-PH" sz="3600" dirty="0" err="1"/>
              <a:t>kawalan</a:t>
            </a:r>
            <a:r>
              <a:rPr lang="en-PH" sz="3600" dirty="0"/>
              <a:t> </a:t>
            </a:r>
            <a:r>
              <a:rPr lang="en-PH" sz="3600" dirty="0" err="1"/>
              <a:t>ng</a:t>
            </a:r>
            <a:r>
              <a:rPr lang="en-PH" sz="3600" dirty="0"/>
              <a:t> access </a:t>
            </a:r>
            <a:r>
              <a:rPr lang="en-PH" sz="3600" dirty="0" err="1"/>
              <a:t>sa</a:t>
            </a:r>
            <a:r>
              <a:rPr lang="en-PH" sz="3600" dirty="0"/>
              <a:t> </a:t>
            </a:r>
            <a:r>
              <a:rPr lang="en-PH" sz="3600" dirty="0" err="1"/>
              <a:t>teknolohiya</a:t>
            </a:r>
            <a:r>
              <a:rPr lang="en-PH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3552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077200" cy="3352800"/>
          </a:xfrm>
        </p:spPr>
        <p:txBody>
          <a:bodyPr>
            <a:noAutofit/>
          </a:bodyPr>
          <a:lstStyle/>
          <a:p>
            <a:pPr algn="ctr"/>
            <a:r>
              <a:rPr lang="en-PH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Agwat</a:t>
            </a:r>
            <a:r>
              <a:rPr lang="en-PH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 </a:t>
            </a:r>
            <a:r>
              <a:rPr lang="en-PH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Teknolohikal</a:t>
            </a:r>
            <a:r>
              <a:rPr lang="en-PH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 </a:t>
            </a:r>
            <a:r>
              <a:rPr lang="en-PH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sa</a:t>
            </a:r>
            <a:r>
              <a:rPr lang="en-PH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 </a:t>
            </a:r>
            <a:r>
              <a:rPr lang="en-PH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Pagitan</a:t>
            </a:r>
            <a:r>
              <a:rPr lang="en-PH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 </a:t>
            </a:r>
            <a:r>
              <a:rPr lang="en-PH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ng</a:t>
            </a:r>
            <a:r>
              <a:rPr lang="en-PH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 </a:t>
            </a:r>
            <a:r>
              <a:rPr lang="en-PH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Mga</a:t>
            </a:r>
            <a:r>
              <a:rPr lang="en-PH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 </a:t>
            </a:r>
            <a:r>
              <a:rPr lang="en-PH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HenerasyoN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/>
            </a:r>
            <a:b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</a:b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 DARLING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2728" y="3858772"/>
            <a:ext cx="8158803" cy="2784902"/>
            <a:chOff x="422728" y="3858772"/>
            <a:chExt cx="8158803" cy="27849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4589" y="3858772"/>
              <a:ext cx="2667000" cy="26400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73892">
              <a:off x="422728" y="4023988"/>
              <a:ext cx="2440675" cy="25134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18" r="15802"/>
            <a:stretch/>
          </p:blipFill>
          <p:spPr>
            <a:xfrm rot="457864">
              <a:off x="5939680" y="4022577"/>
              <a:ext cx="2641851" cy="262109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73552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R DARLING" pitchFamily="2" charset="0"/>
              </a:rPr>
              <a:t>DIGITAL NATIVES</a:t>
            </a:r>
            <a:endParaRPr lang="en-US" sz="5400" b="1" dirty="0">
              <a:solidFill>
                <a:srgbClr val="FF0000"/>
              </a:solidFill>
              <a:latin typeface="AR DARLIN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338508" cy="3508977"/>
          </a:xfrm>
        </p:spPr>
        <p:txBody>
          <a:bodyPr>
            <a:noAutofit/>
          </a:bodyPr>
          <a:lstStyle/>
          <a:p>
            <a:pPr lvl="0"/>
            <a:r>
              <a:rPr lang="en-US" sz="3200" dirty="0" err="1"/>
              <a:t>Sila</a:t>
            </a:r>
            <a:r>
              <a:rPr lang="en-US" sz="3200" dirty="0"/>
              <a:t> ay </a:t>
            </a:r>
            <a:r>
              <a:rPr lang="en-US" sz="3200" dirty="0" err="1"/>
              <a:t>ipinanganak</a:t>
            </a:r>
            <a:r>
              <a:rPr lang="en-US" sz="3200" dirty="0"/>
              <a:t> at </a:t>
            </a:r>
            <a:r>
              <a:rPr lang="en-US" sz="3200" dirty="0" err="1"/>
              <a:t>lumaki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mundo</a:t>
            </a:r>
            <a:r>
              <a:rPr lang="en-US" sz="3200" dirty="0"/>
              <a:t> </a:t>
            </a:r>
            <a:r>
              <a:rPr lang="en-US" sz="3200" dirty="0" err="1"/>
              <a:t>ng</a:t>
            </a:r>
            <a:r>
              <a:rPr lang="en-US" sz="3200" dirty="0"/>
              <a:t> </a:t>
            </a:r>
            <a:r>
              <a:rPr lang="en-US" sz="3200" i="1" dirty="0"/>
              <a:t>digital technology.</a:t>
            </a:r>
            <a:endParaRPr lang="en-US" sz="3200" dirty="0"/>
          </a:p>
          <a:p>
            <a:pPr lvl="0"/>
            <a:r>
              <a:rPr lang="en-US" sz="3200" dirty="0" err="1"/>
              <a:t>Ginagamit</a:t>
            </a:r>
            <a:r>
              <a:rPr lang="en-US" sz="3200" dirty="0"/>
              <a:t> </a:t>
            </a:r>
            <a:r>
              <a:rPr lang="en-US" sz="3200" dirty="0" err="1"/>
              <a:t>nila</a:t>
            </a:r>
            <a:r>
              <a:rPr lang="en-US" sz="3200" dirty="0"/>
              <a:t> </a:t>
            </a:r>
            <a:r>
              <a:rPr lang="en-US" sz="3200" dirty="0" err="1"/>
              <a:t>ang</a:t>
            </a:r>
            <a:r>
              <a:rPr lang="en-US" sz="3200" dirty="0"/>
              <a:t> </a:t>
            </a:r>
            <a:r>
              <a:rPr lang="en-US" sz="3200" dirty="0" err="1"/>
              <a:t>teknolohiya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pakikipag-ugnayan</a:t>
            </a:r>
            <a:r>
              <a:rPr lang="en-US" sz="3200" dirty="0"/>
              <a:t>, </a:t>
            </a:r>
            <a:r>
              <a:rPr lang="en-US" sz="3200" dirty="0" err="1"/>
              <a:t>pag-aaral</a:t>
            </a:r>
            <a:r>
              <a:rPr lang="en-US" sz="3200" dirty="0"/>
              <a:t> at </a:t>
            </a:r>
            <a:r>
              <a:rPr lang="en-US" sz="3200" dirty="0" err="1"/>
              <a:t>pagtuturo</a:t>
            </a:r>
            <a:r>
              <a:rPr lang="en-US" sz="3200" dirty="0"/>
              <a:t>, at </a:t>
            </a:r>
            <a:r>
              <a:rPr lang="en-US" sz="3200" dirty="0" err="1"/>
              <a:t>pag-unawa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lipunan</a:t>
            </a:r>
            <a:r>
              <a:rPr lang="en-US" sz="3200" dirty="0"/>
              <a:t>.</a:t>
            </a:r>
          </a:p>
          <a:p>
            <a:pPr lvl="0"/>
            <a:r>
              <a:rPr lang="en-US" sz="3200" dirty="0" err="1"/>
              <a:t>tinatawag</a:t>
            </a:r>
            <a:r>
              <a:rPr lang="en-US" sz="3200" dirty="0"/>
              <a:t> ding </a:t>
            </a:r>
            <a:r>
              <a:rPr lang="en-US" sz="3200" dirty="0" err="1"/>
              <a:t>mga</a:t>
            </a:r>
            <a:r>
              <a:rPr lang="en-US" sz="3200" dirty="0"/>
              <a:t> </a:t>
            </a:r>
            <a:r>
              <a:rPr lang="en-US" sz="3200" dirty="0" err="1"/>
              <a:t>kabilang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b="1" i="1" dirty="0"/>
              <a:t>Generation Y </a:t>
            </a:r>
            <a:r>
              <a:rPr lang="en-US" sz="3200" dirty="0"/>
              <a:t> at </a:t>
            </a:r>
            <a:r>
              <a:rPr lang="en-US" sz="3200" b="1" i="1" dirty="0"/>
              <a:t>Generation </a:t>
            </a:r>
            <a:r>
              <a:rPr lang="en-US" sz="3200" b="1" i="1" dirty="0"/>
              <a:t>Z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0771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41471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R DARLING" pitchFamily="2" charset="0"/>
              </a:rPr>
              <a:t>DIGITAL IMMIGRANTS</a:t>
            </a:r>
            <a:endParaRPr lang="en-US" sz="5400" b="1" dirty="0">
              <a:solidFill>
                <a:srgbClr val="FF0000"/>
              </a:solidFill>
              <a:latin typeface="AR DARLIN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643308" cy="3508977"/>
          </a:xfrm>
        </p:spPr>
        <p:txBody>
          <a:bodyPr>
            <a:noAutofit/>
          </a:bodyPr>
          <a:lstStyle/>
          <a:p>
            <a:pPr lvl="0"/>
            <a:r>
              <a:rPr lang="en-US" sz="3200" dirty="0" err="1"/>
              <a:t>mga</a:t>
            </a:r>
            <a:r>
              <a:rPr lang="en-US" sz="3200" dirty="0"/>
              <a:t> </a:t>
            </a:r>
            <a:r>
              <a:rPr lang="en-US" sz="3200" dirty="0" err="1"/>
              <a:t>taong</a:t>
            </a:r>
            <a:r>
              <a:rPr lang="en-US" sz="3200" dirty="0"/>
              <a:t> </a:t>
            </a:r>
            <a:r>
              <a:rPr lang="en-US" sz="3200" dirty="0" err="1"/>
              <a:t>higit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nakatatanda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Digital Natives</a:t>
            </a:r>
          </a:p>
          <a:p>
            <a:pPr lvl="0"/>
            <a:r>
              <a:rPr lang="en-US" sz="3200" dirty="0" err="1"/>
              <a:t>sila</a:t>
            </a:r>
            <a:r>
              <a:rPr lang="en-US" sz="3200" dirty="0"/>
              <a:t> ay </a:t>
            </a:r>
            <a:r>
              <a:rPr lang="en-US" sz="3200" dirty="0" err="1"/>
              <a:t>ipinanganak</a:t>
            </a:r>
            <a:r>
              <a:rPr lang="en-US" sz="3200" dirty="0"/>
              <a:t> </a:t>
            </a:r>
            <a:r>
              <a:rPr lang="en-US" sz="3200" dirty="0" err="1"/>
              <a:t>bago</a:t>
            </a:r>
            <a:r>
              <a:rPr lang="en-US" sz="3200" dirty="0"/>
              <a:t> pa man </a:t>
            </a:r>
            <a:r>
              <a:rPr lang="en-US" sz="3200" dirty="0" err="1"/>
              <a:t>maging</a:t>
            </a:r>
            <a:r>
              <a:rPr lang="en-US" sz="3200" dirty="0"/>
              <a:t> </a:t>
            </a:r>
            <a:r>
              <a:rPr lang="en-US" sz="3200" dirty="0" err="1"/>
              <a:t>laganap</a:t>
            </a:r>
            <a:r>
              <a:rPr lang="en-US" sz="3200" dirty="0"/>
              <a:t> </a:t>
            </a:r>
            <a:r>
              <a:rPr lang="en-US" sz="3200" dirty="0" err="1"/>
              <a:t>ang</a:t>
            </a:r>
            <a:r>
              <a:rPr lang="en-US" sz="3200" dirty="0"/>
              <a:t> </a:t>
            </a:r>
            <a:r>
              <a:rPr lang="en-US" sz="3200" dirty="0" err="1"/>
              <a:t>paggamit</a:t>
            </a:r>
            <a:r>
              <a:rPr lang="en-US" sz="3200" dirty="0"/>
              <a:t> </a:t>
            </a:r>
            <a:r>
              <a:rPr lang="en-US" sz="3200" dirty="0" err="1"/>
              <a:t>ng</a:t>
            </a:r>
            <a:r>
              <a:rPr lang="en-US" sz="3200" dirty="0"/>
              <a:t> </a:t>
            </a:r>
            <a:r>
              <a:rPr lang="en-US" sz="3200" i="1" dirty="0"/>
              <a:t>digital technology</a:t>
            </a:r>
            <a:endParaRPr lang="en-US" sz="3200" dirty="0"/>
          </a:p>
          <a:p>
            <a:pPr lvl="0"/>
            <a:r>
              <a:rPr lang="en-US" sz="3200" dirty="0" err="1"/>
              <a:t>tinatawag</a:t>
            </a:r>
            <a:r>
              <a:rPr lang="en-US" sz="3200" dirty="0"/>
              <a:t> din </a:t>
            </a:r>
            <a:r>
              <a:rPr lang="en-US" sz="3200" dirty="0" err="1"/>
              <a:t>sila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kabilang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b="1" i="1" dirty="0"/>
              <a:t>Silent Generation, Baby Boomers </a:t>
            </a:r>
            <a:r>
              <a:rPr lang="en-US" sz="3200" dirty="0"/>
              <a:t>at</a:t>
            </a:r>
            <a:r>
              <a:rPr lang="en-US" sz="3200" b="1" i="1" dirty="0"/>
              <a:t> Gen X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3697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89" y="609600"/>
            <a:ext cx="8077200" cy="33528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Ang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Pagkakaiba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mga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Henerasyon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sa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Pananaw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sa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Makabagong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Teknolohiya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 DARLING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2728" y="3858772"/>
            <a:ext cx="8158803" cy="2784902"/>
            <a:chOff x="422728" y="3858772"/>
            <a:chExt cx="8158803" cy="27849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4589" y="3858772"/>
              <a:ext cx="2667000" cy="26400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73892">
              <a:off x="422728" y="4023988"/>
              <a:ext cx="2440675" cy="25134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18" r="15802"/>
            <a:stretch/>
          </p:blipFill>
          <p:spPr>
            <a:xfrm rot="457864">
              <a:off x="5939680" y="4022577"/>
              <a:ext cx="2641851" cy="262109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76964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720</Words>
  <Application>Microsoft Office PowerPoint</Application>
  <PresentationFormat>On-screen Show (4:3)</PresentationFormat>
  <Paragraphs>148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Austin</vt:lpstr>
      <vt:lpstr>PowerPoint Presentation</vt:lpstr>
      <vt:lpstr>PowerPoint Presentation</vt:lpstr>
      <vt:lpstr>PowerPoint Presentation</vt:lpstr>
      <vt:lpstr>generation gap</vt:lpstr>
      <vt:lpstr>technological gap</vt:lpstr>
      <vt:lpstr>Agwat Teknolohikal sa Pagitan ng Mga HenerasyoN </vt:lpstr>
      <vt:lpstr>DIGITAL NATIVES</vt:lpstr>
      <vt:lpstr>DIGITAL IMMIGRANTS</vt:lpstr>
      <vt:lpstr>Ang Pagkakaiba ng mga Henerasyon sa Pananaw sa Makabagong Teknolohiya</vt:lpstr>
      <vt:lpstr>PowerPoint Presentation</vt:lpstr>
      <vt:lpstr>SILENT GENERATION</vt:lpstr>
      <vt:lpstr>PowerPoint Presentation</vt:lpstr>
      <vt:lpstr>Baby  boomers</vt:lpstr>
      <vt:lpstr>GENERATION X</vt:lpstr>
      <vt:lpstr>GENERATION Y</vt:lpstr>
      <vt:lpstr>GENERATION Z</vt:lpstr>
      <vt:lpstr>PowerPoint Presentation</vt:lpstr>
      <vt:lpstr>PowerPoint Presentation</vt:lpstr>
      <vt:lpstr>NET GENERATIONS </vt:lpstr>
      <vt:lpstr>BABY BOOMERS</vt:lpstr>
      <vt:lpstr>PowerPoint Presentation</vt:lpstr>
      <vt:lpstr>PowerPoint Presentation</vt:lpstr>
      <vt:lpstr>TANDAAN!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Modyul 14: KARAHASAN SA PAARALAN</dc:title>
  <dc:creator>HP</dc:creator>
  <cp:lastModifiedBy>HP</cp:lastModifiedBy>
  <cp:revision>31</cp:revision>
  <dcterms:created xsi:type="dcterms:W3CDTF">2019-02-10T06:06:43Z</dcterms:created>
  <dcterms:modified xsi:type="dcterms:W3CDTF">2019-02-20T02:26:04Z</dcterms:modified>
</cp:coreProperties>
</file>