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78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5" r:id="rId20"/>
    <p:sldId id="273" r:id="rId21"/>
    <p:sldId id="274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7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4CA7A-940D-4553-A0DA-C19F63EDA4F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C105F-106A-4089-A8A8-B524E9FE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1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4F845A-5925-431E-9B1A-DBB9C5834F3F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E75110-A64A-4BE7-B68B-215546D09C5E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4FA645-4F6E-40F7-A863-42D0EC65A8A0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05FAB4-A7A6-4E95-A94A-66F6A4C5F315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21EE16-D83D-4D23-93ED-9871AB50DA61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987121-1C2B-4C8D-A280-3FFBC3F6693C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97A335-D09F-4443-B245-C3995DE1232F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53ABC4-33F4-40F0-850C-7105FA3856F3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AEE825F-ADEF-4B79-BAF5-AB9AAEE8334C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D4A578-859C-4312-9CAD-27041C8C50D4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B14D8B-5313-405F-B5EC-E473EF1AC733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23956F-C325-4C32-9C83-E519BF0C1DED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7588BF7-FE87-462F-AB1F-1716ACC19B2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7588BF7-FE87-462F-AB1F-1716ACC19B2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6800" y="685800"/>
            <a:ext cx="7315200" cy="320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8080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Modyul</a:t>
            </a:r>
            <a:r>
              <a:rPr lang="en-US" sz="6000" dirty="0" smtClean="0">
                <a:solidFill>
                  <a:srgbClr val="08080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 14:</a:t>
            </a:r>
            <a:br>
              <a:rPr lang="en-US" sz="6000" dirty="0" smtClean="0">
                <a:solidFill>
                  <a:srgbClr val="08080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</a:br>
            <a:r>
              <a:rPr lang="en-PH" sz="6000" dirty="0" smtClean="0">
                <a:solidFill>
                  <a:srgbClr val="C00000"/>
                </a:solidFill>
                <a:latin typeface="Snap ITC" pitchFamily="82" charset="0"/>
              </a:rPr>
              <a:t>KARAHASAN SA PAARALAN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3784522"/>
            <a:ext cx="3124200" cy="2768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5"/>
          <a:stretch/>
        </p:blipFill>
        <p:spPr>
          <a:xfrm rot="20663876">
            <a:off x="283689" y="4142451"/>
            <a:ext cx="2866814" cy="2244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109">
            <a:off x="6206091" y="4076973"/>
            <a:ext cx="2525143" cy="2459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531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81200"/>
            <a:ext cx="7024744" cy="33528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Profile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ng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mga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Karakter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sa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Pambubulas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/>
            </a:r>
            <a:b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</a:br>
            <a:endParaRPr lang="en-US" sz="8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34432" y="4216284"/>
            <a:ext cx="8275139" cy="2300717"/>
            <a:chOff x="434432" y="4216284"/>
            <a:chExt cx="8275139" cy="2300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684" y="4217086"/>
              <a:ext cx="2458922" cy="22999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45"/>
            <a:stretch/>
          </p:blipFill>
          <p:spPr>
            <a:xfrm rot="20663876">
              <a:off x="434432" y="4438843"/>
              <a:ext cx="2866814" cy="19233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7027">
              <a:off x="6027503" y="4216284"/>
              <a:ext cx="2682068" cy="22733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36" y="381000"/>
            <a:ext cx="4419600" cy="1577166"/>
          </a:xfrm>
        </p:spPr>
        <p:txBody>
          <a:bodyPr>
            <a:noAutofit/>
          </a:bodyPr>
          <a:lstStyle/>
          <a:p>
            <a:pPr algn="ctr"/>
            <a:r>
              <a:rPr lang="en-PH" sz="4800" b="1" dirty="0" err="1">
                <a:solidFill>
                  <a:srgbClr val="FF0000"/>
                </a:solidFill>
                <a:latin typeface="Algerian" pitchFamily="82" charset="0"/>
              </a:rPr>
              <a:t>Ang</a:t>
            </a:r>
            <a:r>
              <a:rPr lang="en-PH" sz="4800" b="1" dirty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PH" sz="4800" b="1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PH" sz="48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PH" sz="4800" b="1" dirty="0" err="1" smtClean="0">
                <a:solidFill>
                  <a:srgbClr val="FF0000"/>
                </a:solidFill>
                <a:latin typeface="Algerian" pitchFamily="82" charset="0"/>
              </a:rPr>
              <a:t>Nambubulas</a:t>
            </a:r>
            <a:endParaRPr lang="en-US" sz="4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2133600"/>
            <a:ext cx="4747708" cy="1600200"/>
          </a:xfrm>
        </p:spPr>
        <p:txBody>
          <a:bodyPr>
            <a:normAutofit/>
          </a:bodyPr>
          <a:lstStyle/>
          <a:p>
            <a:pPr lvl="0"/>
            <a:r>
              <a:rPr lang="en-PH" sz="3200" b="1" dirty="0" smtClean="0"/>
              <a:t>Hindi </a:t>
            </a:r>
            <a:r>
              <a:rPr lang="en-PH" sz="3200" b="1" dirty="0" err="1"/>
              <a:t>naramdaman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kaniyang</a:t>
            </a:r>
            <a:r>
              <a:rPr lang="en-PH" sz="3200" b="1" dirty="0"/>
              <a:t> </a:t>
            </a:r>
            <a:r>
              <a:rPr lang="en-PH" sz="3200" b="1" dirty="0" err="1"/>
              <a:t>pamilya</a:t>
            </a:r>
            <a:r>
              <a:rPr lang="en-PH" sz="3200" b="1" dirty="0"/>
              <a:t> </a:t>
            </a:r>
            <a:r>
              <a:rPr lang="en-PH" sz="3200" b="1" dirty="0" err="1"/>
              <a:t>ang</a:t>
            </a:r>
            <a:r>
              <a:rPr lang="en-PH" sz="3200" b="1" dirty="0"/>
              <a:t> </a:t>
            </a:r>
            <a:r>
              <a:rPr lang="en-PH" sz="3200" b="1" dirty="0" err="1"/>
              <a:t>pagmamahal</a:t>
            </a:r>
            <a:r>
              <a:rPr lang="en-PH" sz="3200" b="1" dirty="0"/>
              <a:t>. 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4" b="10545"/>
          <a:stretch/>
        </p:blipFill>
        <p:spPr>
          <a:xfrm>
            <a:off x="5181600" y="381000"/>
            <a:ext cx="34290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9545" y="3962400"/>
            <a:ext cx="8329108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3200" b="1" dirty="0" err="1" smtClean="0"/>
              <a:t>Napalaki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ng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isang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pamilyang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napabayaan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na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gawin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ang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lahat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ng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kaniyang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gustong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gawin</a:t>
            </a:r>
            <a:r>
              <a:rPr lang="en-PH" sz="3200" b="1" dirty="0" smtClean="0"/>
              <a:t> at </a:t>
            </a:r>
            <a:r>
              <a:rPr lang="en-PH" sz="3200" b="1" dirty="0" err="1" smtClean="0"/>
              <a:t>hindi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napaaalalahanan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lalo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na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sa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mga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hindi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tamang</a:t>
            </a:r>
            <a:r>
              <a:rPr lang="en-PH" sz="3200" b="1" dirty="0" smtClean="0"/>
              <a:t> </a:t>
            </a:r>
            <a:r>
              <a:rPr lang="en-PH" sz="3200" b="1" dirty="0" err="1" smtClean="0"/>
              <a:t>nagagawa</a:t>
            </a:r>
            <a:r>
              <a:rPr lang="en-PH" sz="3200" b="1" dirty="0" smtClean="0"/>
              <a:t>.  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01000" cy="4842029"/>
          </a:xfrm>
        </p:spPr>
        <p:txBody>
          <a:bodyPr>
            <a:noAutofit/>
          </a:bodyPr>
          <a:lstStyle/>
          <a:p>
            <a:pPr lvl="0"/>
            <a:r>
              <a:rPr lang="en-PH" sz="3200" b="1" dirty="0" smtClean="0"/>
              <a:t> Hindi </a:t>
            </a:r>
            <a:r>
              <a:rPr lang="en-PH" sz="3200" b="1" dirty="0" err="1"/>
              <a:t>napalago</a:t>
            </a:r>
            <a:r>
              <a:rPr lang="en-PH" sz="3200" b="1" dirty="0"/>
              <a:t> </a:t>
            </a:r>
            <a:r>
              <a:rPr lang="en-PH" sz="3200" b="1" dirty="0" err="1"/>
              <a:t>ang</a:t>
            </a:r>
            <a:r>
              <a:rPr lang="en-PH" sz="3200" b="1" dirty="0"/>
              <a:t> </a:t>
            </a:r>
            <a:r>
              <a:rPr lang="en-PH" sz="3200" b="1" dirty="0" err="1"/>
              <a:t>komunikasyon</a:t>
            </a:r>
            <a:r>
              <a:rPr lang="en-PH" sz="3200" b="1" dirty="0"/>
              <a:t> at </a:t>
            </a:r>
            <a:r>
              <a:rPr lang="en-PH" sz="3200" b="1" dirty="0" err="1"/>
              <a:t>ugnayan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loob</a:t>
            </a:r>
            <a:r>
              <a:rPr lang="en-PH" sz="3200" b="1" dirty="0"/>
              <a:t> </a:t>
            </a:r>
            <a:r>
              <a:rPr lang="en-PH" sz="3200" b="1" dirty="0" err="1"/>
              <a:t>ng</a:t>
            </a:r>
            <a:r>
              <a:rPr lang="en-PH" sz="3200" b="1" dirty="0"/>
              <a:t> </a:t>
            </a:r>
            <a:r>
              <a:rPr lang="en-PH" sz="3200" b="1" dirty="0" err="1"/>
              <a:t>pamilya</a:t>
            </a:r>
            <a:r>
              <a:rPr lang="en-PH" sz="3200" b="1" dirty="0"/>
              <a:t>. </a:t>
            </a:r>
            <a:endParaRPr lang="en-US" sz="3200" b="1" dirty="0"/>
          </a:p>
          <a:p>
            <a:pPr lvl="0"/>
            <a:r>
              <a:rPr lang="en-PH" sz="3200" b="1" dirty="0" smtClean="0"/>
              <a:t> </a:t>
            </a:r>
            <a:r>
              <a:rPr lang="en-PH" sz="3200" b="1" dirty="0" err="1" smtClean="0"/>
              <a:t>Ginamitan</a:t>
            </a:r>
            <a:r>
              <a:rPr lang="en-PH" sz="3200" b="1" dirty="0" smtClean="0"/>
              <a:t> </a:t>
            </a:r>
            <a:r>
              <a:rPr lang="en-PH" sz="3200" b="1" dirty="0" err="1"/>
              <a:t>ng</a:t>
            </a:r>
            <a:r>
              <a:rPr lang="en-PH" sz="3200" b="1" dirty="0"/>
              <a:t> </a:t>
            </a:r>
            <a:r>
              <a:rPr lang="en-PH" sz="3200" b="1" dirty="0" err="1"/>
              <a:t>pananakit</a:t>
            </a:r>
            <a:r>
              <a:rPr lang="en-PH" sz="3200" b="1" dirty="0"/>
              <a:t> </a:t>
            </a:r>
            <a:r>
              <a:rPr lang="en-PH" sz="3200" b="1" dirty="0" err="1"/>
              <a:t>bilang</a:t>
            </a:r>
            <a:r>
              <a:rPr lang="en-PH" sz="3200" b="1" dirty="0"/>
              <a:t> </a:t>
            </a:r>
            <a:r>
              <a:rPr lang="en-PH" sz="3200" b="1" dirty="0" err="1"/>
              <a:t>pagdisiplina</a:t>
            </a:r>
            <a:r>
              <a:rPr lang="en-PH" sz="3200" b="1" dirty="0"/>
              <a:t> </a:t>
            </a:r>
            <a:endParaRPr lang="en-US" sz="3200" b="1" dirty="0"/>
          </a:p>
          <a:p>
            <a:pPr lvl="0"/>
            <a:r>
              <a:rPr lang="en-PH" sz="3200" b="1" dirty="0" smtClean="0"/>
              <a:t> </a:t>
            </a:r>
            <a:r>
              <a:rPr lang="en-PH" sz="3200" b="1" dirty="0" err="1" smtClean="0"/>
              <a:t>Nakita</a:t>
            </a:r>
            <a:r>
              <a:rPr lang="en-PH" sz="3200" b="1" dirty="0" smtClean="0"/>
              <a:t> </a:t>
            </a:r>
            <a:r>
              <a:rPr lang="en-PH" sz="3200" b="1" dirty="0" err="1"/>
              <a:t>ang</a:t>
            </a:r>
            <a:r>
              <a:rPr lang="en-PH" sz="3200" b="1" dirty="0"/>
              <a:t> </a:t>
            </a:r>
            <a:r>
              <a:rPr lang="en-PH" sz="3200" b="1" dirty="0" err="1"/>
              <a:t>pagiging</a:t>
            </a:r>
            <a:r>
              <a:rPr lang="en-PH" sz="3200" b="1" dirty="0"/>
              <a:t> </a:t>
            </a:r>
            <a:r>
              <a:rPr lang="en-PH" sz="3200" b="1" dirty="0" err="1"/>
              <a:t>marahas</a:t>
            </a:r>
            <a:r>
              <a:rPr lang="en-PH" sz="3200" b="1" dirty="0"/>
              <a:t> </a:t>
            </a:r>
            <a:r>
              <a:rPr lang="en-PH" sz="3200" b="1" dirty="0" err="1"/>
              <a:t>ng</a:t>
            </a:r>
            <a:r>
              <a:rPr lang="en-PH" sz="3200" b="1" dirty="0"/>
              <a:t> </a:t>
            </a:r>
            <a:r>
              <a:rPr lang="en-PH" sz="3200" b="1" dirty="0" err="1"/>
              <a:t>magulang</a:t>
            </a:r>
            <a:r>
              <a:rPr lang="en-PH" sz="3200" b="1" dirty="0"/>
              <a:t> </a:t>
            </a:r>
            <a:r>
              <a:rPr lang="en-PH" sz="3200" b="1" dirty="0" err="1"/>
              <a:t>na</a:t>
            </a:r>
            <a:r>
              <a:rPr lang="en-PH" sz="3200" b="1" dirty="0"/>
              <a:t> </a:t>
            </a:r>
            <a:r>
              <a:rPr lang="en-PH" sz="3200" b="1" dirty="0" err="1"/>
              <a:t>magdudulot</a:t>
            </a:r>
            <a:r>
              <a:rPr lang="en-PH" sz="3200" b="1" dirty="0"/>
              <a:t> </a:t>
            </a:r>
            <a:r>
              <a:rPr lang="en-PH" sz="3200" b="1" dirty="0" err="1"/>
              <a:t>ng</a:t>
            </a:r>
            <a:r>
              <a:rPr lang="en-PH" sz="3200" b="1" dirty="0"/>
              <a:t> </a:t>
            </a:r>
            <a:r>
              <a:rPr lang="en-PH" sz="3200" b="1" dirty="0" err="1"/>
              <a:t>pagkakaroon</a:t>
            </a:r>
            <a:r>
              <a:rPr lang="en-PH" sz="3200" b="1" dirty="0"/>
              <a:t> </a:t>
            </a:r>
            <a:r>
              <a:rPr lang="en-PH" sz="3200" b="1" dirty="0" err="1"/>
              <a:t>ng</a:t>
            </a:r>
            <a:r>
              <a:rPr lang="en-PH" sz="3200" b="1" dirty="0"/>
              <a:t> </a:t>
            </a:r>
            <a:r>
              <a:rPr lang="en-PH" sz="3200" b="1" dirty="0" err="1"/>
              <a:t>damdamin</a:t>
            </a:r>
            <a:r>
              <a:rPr lang="en-PH" sz="3200" b="1" dirty="0"/>
              <a:t> </a:t>
            </a:r>
            <a:r>
              <a:rPr lang="en-PH" sz="3200" b="1" dirty="0" err="1"/>
              <a:t>ng</a:t>
            </a:r>
            <a:r>
              <a:rPr lang="en-PH" sz="3200" b="1" dirty="0"/>
              <a:t> </a:t>
            </a:r>
            <a:r>
              <a:rPr lang="en-PH" sz="3200" b="1" dirty="0" err="1"/>
              <a:t>poot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kapwa</a:t>
            </a:r>
            <a:r>
              <a:rPr lang="en-PH" sz="3200" b="1" dirty="0"/>
              <a:t> at </a:t>
            </a:r>
            <a:r>
              <a:rPr lang="en-PH" sz="3200" b="1" dirty="0" err="1"/>
              <a:t>malaon</a:t>
            </a:r>
            <a:r>
              <a:rPr lang="en-PH" sz="3200" b="1" dirty="0"/>
              <a:t> ay </a:t>
            </a:r>
            <a:r>
              <a:rPr lang="en-PH" sz="3200" b="1" dirty="0" err="1"/>
              <a:t>makaramdam</a:t>
            </a:r>
            <a:r>
              <a:rPr lang="en-PH" sz="3200" b="1" dirty="0"/>
              <a:t> </a:t>
            </a:r>
            <a:r>
              <a:rPr lang="en-PH" sz="3200" b="1" dirty="0" err="1"/>
              <a:t>ng</a:t>
            </a:r>
            <a:r>
              <a:rPr lang="en-PH" sz="3200" b="1" dirty="0"/>
              <a:t> </a:t>
            </a:r>
            <a:r>
              <a:rPr lang="en-PH" sz="3200" b="1" dirty="0" err="1"/>
              <a:t>kasiyahan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pananakit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iba</a:t>
            </a:r>
            <a:r>
              <a:rPr lang="en-PH" sz="3200" b="1" dirty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368091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PH" sz="5300" b="1" dirty="0" err="1">
                <a:solidFill>
                  <a:srgbClr val="FF0000"/>
                </a:solidFill>
                <a:latin typeface="Algerian" pitchFamily="82" charset="0"/>
              </a:rPr>
              <a:t>Ang</a:t>
            </a:r>
            <a:r>
              <a:rPr lang="en-PH" sz="5300" b="1" dirty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PH" sz="5300" b="1" dirty="0" err="1">
                <a:solidFill>
                  <a:srgbClr val="FF0000"/>
                </a:solidFill>
                <a:latin typeface="Algerian" pitchFamily="82" charset="0"/>
              </a:rPr>
              <a:t>Binubulas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5562600" cy="4800600"/>
          </a:xfrm>
        </p:spPr>
        <p:txBody>
          <a:bodyPr>
            <a:noAutofit/>
          </a:bodyPr>
          <a:lstStyle/>
          <a:p>
            <a:pPr marL="582930" lvl="0" indent="-514350">
              <a:buFont typeface="+mj-lt"/>
              <a:buAutoNum type="arabicPeriod"/>
            </a:pPr>
            <a:r>
              <a:rPr lang="en-PH" sz="3200" b="1" dirty="0" err="1"/>
              <a:t>Kaibahang</a:t>
            </a:r>
            <a:r>
              <a:rPr lang="en-PH" sz="3200" b="1" dirty="0"/>
              <a:t> </a:t>
            </a:r>
            <a:r>
              <a:rPr lang="en-PH" sz="3200" b="1" dirty="0" err="1"/>
              <a:t>Pisikal</a:t>
            </a:r>
            <a:r>
              <a:rPr lang="en-PH" sz="3200" b="1" dirty="0"/>
              <a:t> (physically different)</a:t>
            </a:r>
            <a:endParaRPr lang="en-US" sz="3200" b="1" dirty="0"/>
          </a:p>
          <a:p>
            <a:pPr marL="582930" lvl="0" indent="-514350">
              <a:buFont typeface="+mj-lt"/>
              <a:buAutoNum type="arabicPeriod"/>
            </a:pPr>
            <a:r>
              <a:rPr lang="en-PH" sz="3200" b="1" dirty="0" err="1"/>
              <a:t>Kakaibang</a:t>
            </a:r>
            <a:r>
              <a:rPr lang="en-PH" sz="3200" b="1" dirty="0"/>
              <a:t> </a:t>
            </a:r>
            <a:r>
              <a:rPr lang="en-PH" sz="3200" b="1" dirty="0" err="1"/>
              <a:t>Istilo</a:t>
            </a:r>
            <a:r>
              <a:rPr lang="en-PH" sz="3200" b="1" dirty="0"/>
              <a:t> </a:t>
            </a:r>
            <a:r>
              <a:rPr lang="en-PH" sz="3200" b="1" dirty="0" err="1"/>
              <a:t>ng</a:t>
            </a:r>
            <a:r>
              <a:rPr lang="en-PH" sz="3200" b="1" dirty="0"/>
              <a:t> </a:t>
            </a:r>
            <a:r>
              <a:rPr lang="en-PH" sz="3200" b="1" dirty="0" err="1"/>
              <a:t>Pananamit</a:t>
            </a:r>
            <a:r>
              <a:rPr lang="en-PH" sz="3200" b="1" dirty="0"/>
              <a:t> (dresses up differently)</a:t>
            </a:r>
            <a:endParaRPr lang="en-US" sz="3200" b="1" dirty="0"/>
          </a:p>
          <a:p>
            <a:pPr marL="582930" lvl="0" indent="-514350">
              <a:buFont typeface="+mj-lt"/>
              <a:buAutoNum type="arabicPeriod"/>
            </a:pPr>
            <a:r>
              <a:rPr lang="en-PH" sz="3200" b="1" dirty="0" err="1"/>
              <a:t>Oryentasyong</a:t>
            </a:r>
            <a:r>
              <a:rPr lang="en-PH" sz="3200" b="1" dirty="0"/>
              <a:t> </a:t>
            </a:r>
            <a:r>
              <a:rPr lang="en-PH" sz="3200" b="1" dirty="0" err="1"/>
              <a:t>sekswal</a:t>
            </a:r>
            <a:r>
              <a:rPr lang="en-PH" sz="3200" b="1" dirty="0"/>
              <a:t> (sexual orientation).</a:t>
            </a:r>
            <a:endParaRPr lang="en-US" sz="3200" b="1" dirty="0"/>
          </a:p>
          <a:p>
            <a:pPr marL="582930" indent="-514350">
              <a:buFont typeface="+mj-lt"/>
              <a:buAutoNum type="arabicPeriod"/>
            </a:pPr>
            <a:r>
              <a:rPr lang="en-PH" sz="3200" b="1" dirty="0" err="1"/>
              <a:t>Madaling</a:t>
            </a:r>
            <a:r>
              <a:rPr lang="en-PH" sz="3200" b="1" dirty="0"/>
              <a:t> </a:t>
            </a:r>
            <a:r>
              <a:rPr lang="en-PH" sz="3200" b="1" dirty="0" err="1"/>
              <a:t>mapikon</a:t>
            </a:r>
            <a:r>
              <a:rPr lang="en-PH" sz="3200" b="1" dirty="0"/>
              <a:t> </a:t>
            </a:r>
            <a:r>
              <a:rPr lang="en-PH" sz="3200" b="1" dirty="0" smtClean="0"/>
              <a:t/>
            </a:r>
            <a:br>
              <a:rPr lang="en-PH" sz="3200" b="1" dirty="0" smtClean="0"/>
            </a:br>
            <a:r>
              <a:rPr lang="en-PH" sz="3200" b="1" dirty="0" smtClean="0"/>
              <a:t>(short-tempered)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5"/>
          <a:stretch/>
        </p:blipFill>
        <p:spPr>
          <a:xfrm>
            <a:off x="6096000" y="429463"/>
            <a:ext cx="2505197" cy="5732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772400" cy="4765829"/>
          </a:xfrm>
        </p:spPr>
        <p:txBody>
          <a:bodyPr>
            <a:noAutofit/>
          </a:bodyPr>
          <a:lstStyle/>
          <a:p>
            <a:pPr marL="582930" lvl="0" indent="-514350">
              <a:buFont typeface="+mj-lt"/>
              <a:buAutoNum type="arabicPeriod"/>
            </a:pPr>
            <a:r>
              <a:rPr lang="en-PH" sz="3200" b="1" dirty="0" err="1"/>
              <a:t>Balisa</a:t>
            </a:r>
            <a:r>
              <a:rPr lang="en-PH" sz="3200" b="1" dirty="0"/>
              <a:t> at di </a:t>
            </a:r>
            <a:r>
              <a:rPr lang="en-PH" sz="3200" b="1" dirty="0" err="1"/>
              <a:t>panatag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sarili</a:t>
            </a:r>
            <a:r>
              <a:rPr lang="en-PH" sz="3200" b="1" dirty="0"/>
              <a:t> (anxious and insecure).</a:t>
            </a:r>
            <a:endParaRPr lang="en-US" sz="3200" b="1" dirty="0"/>
          </a:p>
          <a:p>
            <a:pPr marL="582930" lvl="0" indent="-514350">
              <a:buFont typeface="+mj-lt"/>
              <a:buAutoNum type="arabicPeriod"/>
            </a:pPr>
            <a:r>
              <a:rPr lang="en-PH" sz="3200" b="1" dirty="0" err="1"/>
              <a:t>Mababa</a:t>
            </a:r>
            <a:r>
              <a:rPr lang="en-PH" sz="3200" b="1" dirty="0"/>
              <a:t> </a:t>
            </a:r>
            <a:r>
              <a:rPr lang="en-PH" sz="3200" b="1" dirty="0" err="1"/>
              <a:t>ang</a:t>
            </a:r>
            <a:r>
              <a:rPr lang="en-PH" sz="3200" b="1" dirty="0"/>
              <a:t> </a:t>
            </a:r>
            <a:r>
              <a:rPr lang="en-PH" sz="3200" b="1" dirty="0" err="1"/>
              <a:t>tingin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sarili</a:t>
            </a:r>
            <a:r>
              <a:rPr lang="en-PH" sz="3200" b="1" dirty="0"/>
              <a:t> (low self-esteem).</a:t>
            </a:r>
            <a:endParaRPr lang="en-US" sz="3200" b="1" dirty="0"/>
          </a:p>
          <a:p>
            <a:pPr marL="582930" lvl="0" indent="-514350">
              <a:buFont typeface="+mj-lt"/>
              <a:buAutoNum type="arabicPeriod"/>
            </a:pPr>
            <a:r>
              <a:rPr lang="en-PH" sz="3200" b="1" dirty="0" err="1"/>
              <a:t>Tahimik</a:t>
            </a:r>
            <a:r>
              <a:rPr lang="en-PH" sz="3200" b="1" dirty="0"/>
              <a:t> at </a:t>
            </a:r>
            <a:r>
              <a:rPr lang="en-PH" sz="3200" b="1" dirty="0" err="1"/>
              <a:t>lumalayo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nakararami</a:t>
            </a:r>
            <a:r>
              <a:rPr lang="en-PH" sz="3200" b="1" dirty="0"/>
              <a:t>(quiet and withdrawn).  </a:t>
            </a:r>
            <a:endParaRPr lang="en-US" sz="3200" b="1" dirty="0"/>
          </a:p>
          <a:p>
            <a:pPr marL="582930" lvl="0" indent="-514350">
              <a:buFont typeface="+mj-lt"/>
              <a:buAutoNum type="arabicPeriod"/>
            </a:pPr>
            <a:r>
              <a:rPr lang="en-PH" sz="3200" b="1" dirty="0" err="1"/>
              <a:t>Wala</a:t>
            </a:r>
            <a:r>
              <a:rPr lang="en-PH" sz="3200" b="1" dirty="0"/>
              <a:t> </a:t>
            </a:r>
            <a:r>
              <a:rPr lang="en-PH" sz="3200" b="1" dirty="0" err="1"/>
              <a:t>kang</a:t>
            </a:r>
            <a:r>
              <a:rPr lang="en-PH" sz="3200" b="1" dirty="0"/>
              <a:t> </a:t>
            </a:r>
            <a:r>
              <a:rPr lang="en-PH" sz="3200" b="1" dirty="0" err="1"/>
              <a:t>kakayahang</a:t>
            </a:r>
            <a:r>
              <a:rPr lang="en-PH" sz="3200" b="1" dirty="0"/>
              <a:t> </a:t>
            </a:r>
            <a:r>
              <a:rPr lang="en-PH" sz="3200" b="1" dirty="0" err="1"/>
              <a:t>ipagtanggol</a:t>
            </a:r>
            <a:r>
              <a:rPr lang="en-PH" sz="3200" b="1" dirty="0"/>
              <a:t> </a:t>
            </a:r>
            <a:r>
              <a:rPr lang="en-PH" sz="3200" b="1" dirty="0" err="1"/>
              <a:t>ang</a:t>
            </a:r>
            <a:r>
              <a:rPr lang="en-PH" sz="3200" b="1" dirty="0"/>
              <a:t> </a:t>
            </a:r>
            <a:r>
              <a:rPr lang="en-PH" sz="3200" b="1" dirty="0" err="1"/>
              <a:t>sarili</a:t>
            </a:r>
            <a:r>
              <a:rPr lang="en-PH" sz="3200" b="1" dirty="0"/>
              <a:t> (inability to defend oneself) </a:t>
            </a:r>
            <a:r>
              <a:rPr lang="en-PH" sz="3200" b="1" dirty="0" err="1"/>
              <a:t>laban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kanila</a:t>
            </a:r>
            <a:r>
              <a:rPr lang="en-PH" sz="3200" b="1" dirty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4400" b="1" dirty="0" err="1">
                <a:solidFill>
                  <a:srgbClr val="FF0000"/>
                </a:solidFill>
                <a:latin typeface="Algerian" pitchFamily="82" charset="0"/>
              </a:rPr>
              <a:t>Mga</a:t>
            </a:r>
            <a:r>
              <a:rPr lang="en-PH" sz="4400" b="1" dirty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PH" sz="4400" b="1" dirty="0" err="1">
                <a:solidFill>
                  <a:srgbClr val="FF0000"/>
                </a:solidFill>
                <a:latin typeface="Algerian" pitchFamily="82" charset="0"/>
              </a:rPr>
              <a:t>Epekto</a:t>
            </a:r>
            <a:r>
              <a:rPr lang="en-PH" sz="4400" b="1" dirty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PH" sz="4400" b="1" dirty="0" err="1">
                <a:solidFill>
                  <a:srgbClr val="FF0000"/>
                </a:solidFill>
                <a:latin typeface="Algerian" pitchFamily="82" charset="0"/>
              </a:rPr>
              <a:t>ng</a:t>
            </a:r>
            <a:r>
              <a:rPr lang="en-PH" sz="4400" b="1" dirty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PH" sz="4400" b="1" dirty="0" err="1">
                <a:solidFill>
                  <a:srgbClr val="FF0000"/>
                </a:solidFill>
                <a:latin typeface="Algerian" pitchFamily="82" charset="0"/>
              </a:rPr>
              <a:t>Pambubulas</a:t>
            </a:r>
            <a:endParaRPr lang="en-US" sz="44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23652"/>
            <a:ext cx="7391400" cy="3848548"/>
          </a:xfrm>
        </p:spPr>
        <p:txBody>
          <a:bodyPr>
            <a:noAutofit/>
          </a:bodyPr>
          <a:lstStyle/>
          <a:p>
            <a:pPr lvl="0"/>
            <a:r>
              <a:rPr lang="en-PH" sz="3200" b="1" dirty="0" err="1"/>
              <a:t>Takot</a:t>
            </a:r>
            <a:r>
              <a:rPr lang="en-PH" sz="3200" b="1" dirty="0"/>
              <a:t>  </a:t>
            </a:r>
            <a:endParaRPr lang="en-US" sz="3200" b="1" dirty="0"/>
          </a:p>
          <a:p>
            <a:pPr lvl="0"/>
            <a:r>
              <a:rPr lang="en-PH" sz="3200" b="1" dirty="0" err="1"/>
              <a:t>Madalas</a:t>
            </a:r>
            <a:r>
              <a:rPr lang="en-PH" sz="3200" b="1" dirty="0"/>
              <a:t> </a:t>
            </a:r>
            <a:r>
              <a:rPr lang="en-PH" sz="3200" b="1" dirty="0" err="1"/>
              <a:t>na</a:t>
            </a:r>
            <a:r>
              <a:rPr lang="en-PH" sz="3200" b="1" dirty="0"/>
              <a:t>  </a:t>
            </a:r>
            <a:r>
              <a:rPr lang="en-PH" sz="3200" b="1" dirty="0" err="1"/>
              <a:t>pagliban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klase</a:t>
            </a:r>
            <a:r>
              <a:rPr lang="en-PH" sz="3200" b="1" dirty="0"/>
              <a:t> </a:t>
            </a:r>
            <a:endParaRPr lang="en-US" sz="3200" b="1" dirty="0"/>
          </a:p>
          <a:p>
            <a:pPr lvl="0"/>
            <a:r>
              <a:rPr lang="en-PH" sz="3200" b="1" dirty="0"/>
              <a:t> </a:t>
            </a:r>
            <a:r>
              <a:rPr lang="en-PH" sz="3200" b="1" dirty="0" err="1"/>
              <a:t>Paghinto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pag-aaral</a:t>
            </a:r>
            <a:r>
              <a:rPr lang="en-PH" sz="3200" b="1" dirty="0"/>
              <a:t> </a:t>
            </a:r>
            <a:endParaRPr lang="en-US" sz="3200" b="1" dirty="0"/>
          </a:p>
          <a:p>
            <a:pPr lvl="0"/>
            <a:r>
              <a:rPr lang="en-PH" sz="3200" b="1" dirty="0" err="1"/>
              <a:t>Pag-ayaw</a:t>
            </a:r>
            <a:r>
              <a:rPr lang="en-PH" sz="3200" b="1" dirty="0"/>
              <a:t> </a:t>
            </a:r>
            <a:r>
              <a:rPr lang="en-PH" sz="3200" b="1" dirty="0" err="1"/>
              <a:t>na</a:t>
            </a:r>
            <a:r>
              <a:rPr lang="en-PH" sz="3200" b="1" dirty="0"/>
              <a:t> </a:t>
            </a:r>
            <a:r>
              <a:rPr lang="en-PH" sz="3200" b="1" dirty="0" err="1"/>
              <a:t>muli</a:t>
            </a:r>
            <a:r>
              <a:rPr lang="en-PH" sz="3200" b="1" dirty="0"/>
              <a:t> pang </a:t>
            </a:r>
            <a:r>
              <a:rPr lang="en-PH" sz="3200" b="1" dirty="0" err="1"/>
              <a:t>bumalik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paaralan</a:t>
            </a:r>
            <a:endParaRPr lang="en-US" sz="3200" b="1" dirty="0"/>
          </a:p>
          <a:p>
            <a:pPr lvl="0"/>
            <a:r>
              <a:rPr lang="en-PH" sz="3200" b="1" dirty="0" err="1"/>
              <a:t>Pagkabalisa</a:t>
            </a:r>
            <a:endParaRPr lang="en-US" sz="3200" b="1" dirty="0"/>
          </a:p>
          <a:p>
            <a:pPr lvl="0"/>
            <a:r>
              <a:rPr lang="en-PH" sz="3200" b="1" dirty="0" err="1"/>
              <a:t>kalungkutan</a:t>
            </a:r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567108" cy="4765829"/>
          </a:xfrm>
        </p:spPr>
        <p:txBody>
          <a:bodyPr>
            <a:noAutofit/>
          </a:bodyPr>
          <a:lstStyle/>
          <a:p>
            <a:pPr lvl="0"/>
            <a:r>
              <a:rPr lang="en-PH" sz="3200" b="1" dirty="0" err="1"/>
              <a:t>Suliranin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pagtulog</a:t>
            </a:r>
            <a:r>
              <a:rPr lang="en-PH" sz="3200" b="1" dirty="0"/>
              <a:t> (sleep difficulties)</a:t>
            </a:r>
            <a:endParaRPr lang="en-US" sz="3200" b="1" dirty="0"/>
          </a:p>
          <a:p>
            <a:pPr lvl="0"/>
            <a:r>
              <a:rPr lang="en-PH" sz="3200" b="1" dirty="0" err="1"/>
              <a:t>Mababang</a:t>
            </a:r>
            <a:r>
              <a:rPr lang="en-PH" sz="3200" b="1" dirty="0"/>
              <a:t> </a:t>
            </a:r>
            <a:r>
              <a:rPr lang="en-PH" sz="3200" b="1" dirty="0" err="1"/>
              <a:t>tiwala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sarili</a:t>
            </a:r>
            <a:endParaRPr lang="en-US" sz="3200" b="1" dirty="0"/>
          </a:p>
          <a:p>
            <a:pPr lvl="0"/>
            <a:r>
              <a:rPr lang="en-PH" sz="3200" b="1" dirty="0" err="1"/>
              <a:t>Madalas</a:t>
            </a:r>
            <a:r>
              <a:rPr lang="en-PH" sz="3200" b="1" dirty="0"/>
              <a:t> </a:t>
            </a:r>
            <a:r>
              <a:rPr lang="en-PH" sz="3200" b="1" dirty="0" err="1"/>
              <a:t>sumakit</a:t>
            </a:r>
            <a:r>
              <a:rPr lang="en-PH" sz="3200" b="1" dirty="0"/>
              <a:t> </a:t>
            </a:r>
            <a:r>
              <a:rPr lang="en-PH" sz="3200" b="1" dirty="0" err="1"/>
              <a:t>ang</a:t>
            </a:r>
            <a:r>
              <a:rPr lang="en-PH" sz="3200" b="1" dirty="0"/>
              <a:t> </a:t>
            </a:r>
            <a:r>
              <a:rPr lang="en-PH" sz="3200" b="1" dirty="0" err="1"/>
              <a:t>ulo</a:t>
            </a:r>
            <a:r>
              <a:rPr lang="en-PH" sz="3200" b="1" dirty="0"/>
              <a:t> at </a:t>
            </a:r>
            <a:r>
              <a:rPr lang="en-PH" sz="3200" b="1" dirty="0" err="1"/>
              <a:t>tiyan</a:t>
            </a:r>
            <a:r>
              <a:rPr lang="en-PH" sz="3200" b="1" dirty="0"/>
              <a:t> </a:t>
            </a:r>
            <a:endParaRPr lang="en-US" sz="3200" b="1" dirty="0"/>
          </a:p>
          <a:p>
            <a:pPr lvl="0"/>
            <a:r>
              <a:rPr lang="en-PH" sz="3200" b="1" dirty="0" err="1"/>
              <a:t>Tensiyon</a:t>
            </a:r>
            <a:endParaRPr lang="en-US" sz="3200" b="1" dirty="0"/>
          </a:p>
          <a:p>
            <a:pPr lvl="0"/>
            <a:r>
              <a:rPr lang="en-PH" sz="3200" b="1" dirty="0"/>
              <a:t>Stress</a:t>
            </a:r>
            <a:endParaRPr lang="en-US" sz="3200" b="1" dirty="0"/>
          </a:p>
          <a:p>
            <a:pPr lvl="0"/>
            <a:r>
              <a:rPr lang="en-PH" sz="3200" b="1" dirty="0" err="1"/>
              <a:t>mahinang</a:t>
            </a:r>
            <a:r>
              <a:rPr lang="en-PH" sz="3200" b="1" dirty="0"/>
              <a:t> </a:t>
            </a:r>
            <a:r>
              <a:rPr lang="en-PH" sz="3200" b="1" dirty="0" err="1"/>
              <a:t>pangangatawan</a:t>
            </a:r>
            <a:r>
              <a:rPr lang="en-US" sz="3200" b="1" dirty="0"/>
              <a:t> o </a:t>
            </a:r>
            <a:r>
              <a:rPr lang="en-PH" sz="3200" b="1" dirty="0" err="1"/>
              <a:t>sakitin</a:t>
            </a:r>
            <a:endParaRPr lang="en-US" sz="3200" b="1" dirty="0"/>
          </a:p>
          <a:p>
            <a:pPr lvl="0"/>
            <a:r>
              <a:rPr lang="en-PH" sz="3200" b="1" dirty="0" err="1"/>
              <a:t>Madalas</a:t>
            </a:r>
            <a:r>
              <a:rPr lang="en-PH" sz="3200" b="1" dirty="0"/>
              <a:t> </a:t>
            </a:r>
            <a:r>
              <a:rPr lang="en-PH" sz="3200" b="1" dirty="0" err="1"/>
              <a:t>na</a:t>
            </a:r>
            <a:r>
              <a:rPr lang="en-PH" sz="3200" b="1" dirty="0"/>
              <a:t> </a:t>
            </a:r>
            <a:r>
              <a:rPr lang="en-PH" sz="3200" b="1" dirty="0" err="1"/>
              <a:t>kakaunti</a:t>
            </a:r>
            <a:r>
              <a:rPr lang="en-PH" sz="3200" b="1" dirty="0"/>
              <a:t> </a:t>
            </a:r>
            <a:r>
              <a:rPr lang="en-PH" sz="3200" b="1" dirty="0" err="1"/>
              <a:t>ang</a:t>
            </a:r>
            <a:r>
              <a:rPr lang="en-PH" sz="3200" b="1" dirty="0"/>
              <a:t> </a:t>
            </a:r>
            <a:r>
              <a:rPr lang="en-PH" sz="3200" b="1" dirty="0" err="1"/>
              <a:t>kaibigan</a:t>
            </a:r>
            <a:r>
              <a:rPr lang="en-PH" sz="3200" b="1" dirty="0"/>
              <a:t> o </a:t>
            </a:r>
            <a:r>
              <a:rPr lang="en-PH" sz="3200" b="1" dirty="0" err="1"/>
              <a:t>walang</a:t>
            </a:r>
            <a:r>
              <a:rPr lang="en-PH" sz="3200" b="1" dirty="0"/>
              <a:t> </a:t>
            </a:r>
            <a:r>
              <a:rPr lang="en-PH" sz="3200" b="1" dirty="0" err="1"/>
              <a:t>kaibigan</a:t>
            </a:r>
            <a:r>
              <a:rPr lang="en-PH" sz="3200" b="1" dirty="0"/>
              <a:t> </a:t>
            </a:r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5" t="28080" r="5353" b="46869"/>
          <a:stretch/>
        </p:blipFill>
        <p:spPr>
          <a:xfrm rot="510173">
            <a:off x="607015" y="2013776"/>
            <a:ext cx="3872067" cy="437571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70620" y="609600"/>
            <a:ext cx="4572000" cy="13204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PH" sz="4400" b="1" dirty="0" err="1" smtClean="0">
                <a:solidFill>
                  <a:srgbClr val="FF0000"/>
                </a:solidFill>
                <a:latin typeface="Algerian" pitchFamily="82" charset="0"/>
              </a:rPr>
              <a:t>Mga</a:t>
            </a:r>
            <a:r>
              <a:rPr lang="en-PH" sz="44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PH" sz="4400" b="1" dirty="0" err="1" smtClean="0">
                <a:solidFill>
                  <a:srgbClr val="FF0000"/>
                </a:solidFill>
                <a:latin typeface="Algerian" pitchFamily="82" charset="0"/>
              </a:rPr>
              <a:t>Epekto</a:t>
            </a:r>
            <a:r>
              <a:rPr lang="en-PH" sz="44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PH" sz="4400" b="1" dirty="0" err="1" smtClean="0">
                <a:solidFill>
                  <a:srgbClr val="FF0000"/>
                </a:solidFill>
                <a:latin typeface="Algerian" pitchFamily="82" charset="0"/>
              </a:rPr>
              <a:t>ng</a:t>
            </a:r>
            <a:r>
              <a:rPr lang="en-PH" sz="44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PH" sz="4400" b="1" dirty="0" err="1" smtClean="0">
                <a:solidFill>
                  <a:srgbClr val="FF0000"/>
                </a:solidFill>
                <a:latin typeface="Algerian" pitchFamily="82" charset="0"/>
              </a:rPr>
              <a:t>Pambubulas</a:t>
            </a:r>
            <a:endParaRPr lang="en-US" sz="44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697" r="5354" b="48687"/>
          <a:stretch/>
        </p:blipFill>
        <p:spPr>
          <a:xfrm rot="20882863">
            <a:off x="4522242" y="1868040"/>
            <a:ext cx="390323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5715000" cy="1295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lgerian" pitchFamily="82" charset="0"/>
              </a:rPr>
              <a:t>Paglahok</a:t>
            </a:r>
            <a:r>
              <a:rPr lang="en-US" sz="4400" b="1" dirty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lgerian" pitchFamily="82" charset="0"/>
              </a:rPr>
              <a:t>sa</a:t>
            </a:r>
            <a:r>
              <a:rPr lang="en-US" sz="4400" b="1" dirty="0">
                <a:solidFill>
                  <a:srgbClr val="FF0000"/>
                </a:solidFill>
                <a:latin typeface="Algerian" pitchFamily="82" charset="0"/>
              </a:rPr>
              <a:t> Fraternity o </a:t>
            </a:r>
            <a:r>
              <a:rPr lang="en-US" sz="4400" b="1" dirty="0" smtClean="0">
                <a:solidFill>
                  <a:srgbClr val="FF0000"/>
                </a:solidFill>
                <a:latin typeface="Algerian" pitchFamily="82" charset="0"/>
              </a:rPr>
              <a:t>Gang</a:t>
            </a:r>
            <a:endParaRPr lang="en-US" sz="4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543800" cy="4343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b="1" dirty="0" err="1"/>
              <a:t>Ayon</a:t>
            </a:r>
            <a:r>
              <a:rPr lang="en-US" sz="2800" b="1" dirty="0"/>
              <a:t> </a:t>
            </a:r>
            <a:r>
              <a:rPr lang="en-US" sz="2800" b="1" dirty="0" err="1"/>
              <a:t>sa</a:t>
            </a:r>
            <a:r>
              <a:rPr lang="en-US" sz="2800" b="1" dirty="0"/>
              <a:t> </a:t>
            </a:r>
            <a:r>
              <a:rPr lang="en-US" sz="2800" b="1" dirty="0" err="1"/>
              <a:t>Kagawaran</a:t>
            </a:r>
            <a:r>
              <a:rPr lang="en-US" sz="2800" b="1" dirty="0"/>
              <a:t> </a:t>
            </a:r>
            <a:r>
              <a:rPr lang="en-US" sz="2800" b="1" dirty="0" err="1"/>
              <a:t>ng</a:t>
            </a:r>
            <a:r>
              <a:rPr lang="en-US" sz="2800" b="1" dirty="0"/>
              <a:t> </a:t>
            </a:r>
            <a:r>
              <a:rPr lang="en-US" sz="2800" b="1" dirty="0" err="1"/>
              <a:t>Katarungan</a:t>
            </a:r>
            <a:r>
              <a:rPr lang="en-US" sz="2800" b="1" dirty="0"/>
              <a:t> </a:t>
            </a:r>
            <a:r>
              <a:rPr lang="en-US" sz="2800" b="1" dirty="0" err="1"/>
              <a:t>ng</a:t>
            </a:r>
            <a:r>
              <a:rPr lang="en-US" sz="2800" b="1" dirty="0"/>
              <a:t> </a:t>
            </a:r>
            <a:r>
              <a:rPr lang="en-US" sz="2800" b="1" dirty="0" err="1"/>
              <a:t>Estados</a:t>
            </a:r>
            <a:r>
              <a:rPr lang="en-US" sz="2800" b="1" dirty="0"/>
              <a:t> </a:t>
            </a:r>
            <a:r>
              <a:rPr lang="en-US" sz="2800" b="1" dirty="0" err="1"/>
              <a:t>Unidos</a:t>
            </a:r>
            <a:r>
              <a:rPr lang="en-US" sz="2800" b="1" dirty="0"/>
              <a:t> </a:t>
            </a:r>
            <a:r>
              <a:rPr lang="en-US" sz="2800" b="1" dirty="0" err="1"/>
              <a:t>ito</a:t>
            </a:r>
            <a:r>
              <a:rPr lang="en-US" sz="2800" b="1" dirty="0"/>
              <a:t> ay</a:t>
            </a:r>
            <a:r>
              <a:rPr lang="en-US" sz="2800" b="1" dirty="0" smtClean="0"/>
              <a:t>:</a:t>
            </a:r>
          </a:p>
          <a:p>
            <a:pPr lvl="0"/>
            <a:r>
              <a:rPr lang="en-US" sz="2800" dirty="0" err="1"/>
              <a:t>Pagsasamahan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tatlo</a:t>
            </a:r>
            <a:r>
              <a:rPr lang="en-US" sz="2800" dirty="0"/>
              <a:t> o </a:t>
            </a:r>
            <a:r>
              <a:rPr lang="en-US" sz="2800" dirty="0" err="1"/>
              <a:t>mahigit</a:t>
            </a:r>
            <a:r>
              <a:rPr lang="en-US" sz="2800" dirty="0"/>
              <a:t> pang </a:t>
            </a:r>
            <a:r>
              <a:rPr lang="en-US" sz="2800" dirty="0" err="1"/>
              <a:t>indibidwal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kolektibong</a:t>
            </a:r>
            <a:r>
              <a:rPr lang="en-US" sz="2800" dirty="0"/>
              <a:t> </a:t>
            </a:r>
            <a:r>
              <a:rPr lang="en-US" sz="2800" dirty="0" err="1"/>
              <a:t>kinikilala</a:t>
            </a:r>
            <a:r>
              <a:rPr lang="en-US" sz="2800" dirty="0"/>
              <a:t> </a:t>
            </a:r>
            <a:r>
              <a:rPr lang="en-US" sz="2800" dirty="0" err="1"/>
              <a:t>ang</a:t>
            </a:r>
            <a:r>
              <a:rPr lang="en-US" sz="2800" dirty="0"/>
              <a:t> </a:t>
            </a:r>
            <a:r>
              <a:rPr lang="en-US" sz="2800" dirty="0" err="1"/>
              <a:t>kanilang</a:t>
            </a:r>
            <a:r>
              <a:rPr lang="en-US" sz="2800" dirty="0"/>
              <a:t> </a:t>
            </a:r>
            <a:r>
              <a:rPr lang="en-US" sz="2800" dirty="0" err="1"/>
              <a:t>pangkat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pamamagitan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paggamit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pangkatang</a:t>
            </a:r>
            <a:r>
              <a:rPr lang="en-US" sz="2800" dirty="0"/>
              <a:t> </a:t>
            </a:r>
            <a:r>
              <a:rPr lang="en-US" sz="2800" dirty="0" err="1"/>
              <a:t>pagkakakilanlan</a:t>
            </a:r>
            <a:r>
              <a:rPr lang="en-US" sz="2800" dirty="0"/>
              <a:t> </a:t>
            </a:r>
            <a:r>
              <a:rPr lang="en-US" sz="2800" i="1" dirty="0"/>
              <a:t>(group identity)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kanilang</a:t>
            </a:r>
            <a:r>
              <a:rPr lang="en-US" sz="2800" dirty="0"/>
              <a:t> </a:t>
            </a:r>
            <a:r>
              <a:rPr lang="en-US" sz="2800" dirty="0" err="1"/>
              <a:t>ginagamit</a:t>
            </a:r>
            <a:r>
              <a:rPr lang="en-US" sz="2800" dirty="0"/>
              <a:t>  </a:t>
            </a:r>
            <a:r>
              <a:rPr lang="en-US" sz="2800" dirty="0" err="1"/>
              <a:t>upang</a:t>
            </a:r>
            <a:r>
              <a:rPr lang="en-US" sz="2800" dirty="0"/>
              <a:t> </a:t>
            </a:r>
            <a:r>
              <a:rPr lang="en-US" sz="2800" dirty="0" err="1"/>
              <a:t>makalikha</a:t>
            </a:r>
            <a:r>
              <a:rPr lang="en-US" sz="2800" dirty="0"/>
              <a:t> </a:t>
            </a:r>
            <a:r>
              <a:rPr lang="en-US" sz="2800" dirty="0" err="1"/>
              <a:t>ng</a:t>
            </a:r>
            <a:r>
              <a:rPr lang="en-US" sz="2800" dirty="0"/>
              <a:t> </a:t>
            </a:r>
            <a:r>
              <a:rPr lang="en-US" sz="2800" dirty="0" err="1"/>
              <a:t>takot</a:t>
            </a:r>
            <a:r>
              <a:rPr lang="en-US" sz="2800" dirty="0"/>
              <a:t> o </a:t>
            </a:r>
            <a:r>
              <a:rPr lang="en-US" sz="2800" i="1" dirty="0" smtClean="0"/>
              <a:t>intimidation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3744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476">
            <a:off x="720498" y="1958963"/>
            <a:ext cx="3877926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1"/>
          <a:stretch/>
        </p:blipFill>
        <p:spPr>
          <a:xfrm rot="812483">
            <a:off x="4641996" y="1971565"/>
            <a:ext cx="3829610" cy="4306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47800" y="771434"/>
            <a:ext cx="5947201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lgerian" pitchFamily="82" charset="0"/>
              </a:rPr>
              <a:t>Fraternity o Gang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394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4038600" cy="7990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lgerian" pitchFamily="82" charset="0"/>
              </a:rPr>
              <a:t>KARAHASAN</a:t>
            </a:r>
            <a:endParaRPr lang="en-US" sz="4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3886200" cy="4572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Pananakit</a:t>
            </a:r>
            <a:endParaRPr lang="en-US" sz="3200" dirty="0" smtClean="0"/>
          </a:p>
          <a:p>
            <a:r>
              <a:rPr lang="en-US" sz="3200" dirty="0" err="1" smtClean="0"/>
              <a:t>Pambubuyo</a:t>
            </a:r>
            <a:endParaRPr lang="en-US" sz="3200" dirty="0" smtClean="0"/>
          </a:p>
          <a:p>
            <a:r>
              <a:rPr lang="en-US" sz="3200" dirty="0" err="1" smtClean="0"/>
              <a:t>Pagnanakaw</a:t>
            </a:r>
            <a:endParaRPr lang="en-US" sz="3200" dirty="0" smtClean="0"/>
          </a:p>
          <a:p>
            <a:r>
              <a:rPr lang="en-US" sz="3200" dirty="0" err="1" smtClean="0"/>
              <a:t>Pagmumura</a:t>
            </a:r>
            <a:endParaRPr lang="en-US" sz="3200" dirty="0" smtClean="0"/>
          </a:p>
          <a:p>
            <a:r>
              <a:rPr lang="en-US" sz="3200" dirty="0" err="1" smtClean="0"/>
              <a:t>Pangangantyaw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06636" y="838200"/>
            <a:ext cx="4038600" cy="799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  <a:latin typeface="Algerian" pitchFamily="82" charset="0"/>
              </a:rPr>
              <a:t>PAARALAN</a:t>
            </a:r>
            <a:endParaRPr lang="en-US" sz="4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59036" y="1858937"/>
            <a:ext cx="3886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/>
              <a:t>Pagkatuto</a:t>
            </a:r>
            <a:endParaRPr lang="en-US" sz="3200" dirty="0" smtClean="0"/>
          </a:p>
          <a:p>
            <a:r>
              <a:rPr lang="en-US" sz="3200" dirty="0" err="1" smtClean="0"/>
              <a:t>Ikalawang</a:t>
            </a:r>
            <a:r>
              <a:rPr lang="en-US" sz="3200" dirty="0" smtClean="0"/>
              <a:t> </a:t>
            </a:r>
            <a:r>
              <a:rPr lang="en-US" sz="3200" dirty="0" err="1" smtClean="0"/>
              <a:t>tahanan</a:t>
            </a:r>
            <a:endParaRPr lang="en-US" sz="3200" dirty="0" smtClean="0"/>
          </a:p>
          <a:p>
            <a:r>
              <a:rPr lang="en-US" sz="3200" dirty="0" err="1" smtClean="0"/>
              <a:t>Ligtas</a:t>
            </a:r>
            <a:endParaRPr lang="en-US" sz="3200" dirty="0" smtClean="0"/>
          </a:p>
          <a:p>
            <a:r>
              <a:rPr lang="en-US" sz="3200" dirty="0" err="1" smtClean="0"/>
              <a:t>Maraming</a:t>
            </a:r>
            <a:r>
              <a:rPr lang="en-US" sz="3200" dirty="0" smtClean="0"/>
              <a:t> </a:t>
            </a:r>
            <a:r>
              <a:rPr lang="en-US" sz="3200" dirty="0" err="1" smtClean="0"/>
              <a:t>bagong</a:t>
            </a:r>
            <a:r>
              <a:rPr lang="en-US" sz="3200" dirty="0" smtClean="0"/>
              <a:t> </a:t>
            </a:r>
            <a:r>
              <a:rPr lang="en-US" sz="3200" dirty="0" err="1" smtClean="0"/>
              <a:t>kakilala</a:t>
            </a:r>
            <a:endParaRPr lang="en-US" sz="3200" dirty="0" smtClean="0"/>
          </a:p>
          <a:p>
            <a:r>
              <a:rPr lang="en-US" sz="3200" dirty="0" err="1" smtClean="0"/>
              <a:t>Pag-abot</a:t>
            </a:r>
            <a:r>
              <a:rPr lang="en-US" sz="3200" dirty="0" smtClean="0"/>
              <a:t> </a:t>
            </a:r>
            <a:r>
              <a:rPr lang="en-US" sz="3200" dirty="0" err="1" smtClean="0"/>
              <a:t>ng</a:t>
            </a:r>
            <a:r>
              <a:rPr lang="en-US" sz="3200" dirty="0" smtClean="0"/>
              <a:t> </a:t>
            </a:r>
            <a:r>
              <a:rPr lang="en-US" sz="3200" dirty="0" err="1" smtClean="0"/>
              <a:t>pangarap</a:t>
            </a:r>
            <a:endParaRPr lang="en-US" sz="3200" dirty="0" smtClean="0"/>
          </a:p>
          <a:p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58144" y="381000"/>
            <a:ext cx="0" cy="60499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14400" y="711886"/>
            <a:ext cx="7086600" cy="3505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6000" b="1" dirty="0" err="1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Mga</a:t>
            </a:r>
            <a:r>
              <a:rPr lang="en-PH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 </a:t>
            </a:r>
            <a:r>
              <a:rPr lang="en-PH" sz="6000" b="1" dirty="0" err="1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Sandata</a:t>
            </a:r>
            <a:r>
              <a:rPr lang="en-PH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 </a:t>
            </a:r>
            <a:r>
              <a:rPr lang="en-PH" sz="6000" b="1" dirty="0" err="1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laban</a:t>
            </a:r>
            <a:r>
              <a:rPr lang="en-PH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 </a:t>
            </a:r>
            <a:r>
              <a:rPr lang="en-PH" sz="6000" b="1" dirty="0" err="1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sa</a:t>
            </a:r>
            <a:r>
              <a:rPr lang="en-PH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 </a:t>
            </a:r>
            <a:r>
              <a:rPr lang="en-PH" sz="6000" b="1" dirty="0" err="1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Karahasan</a:t>
            </a:r>
            <a:r>
              <a:rPr lang="en-PH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 </a:t>
            </a:r>
            <a:r>
              <a:rPr lang="en-PH" sz="6000" b="1" dirty="0" err="1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sa</a:t>
            </a:r>
            <a:r>
              <a:rPr lang="en-PH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 </a:t>
            </a:r>
            <a:r>
              <a:rPr lang="en-PH" sz="6000" b="1" dirty="0" err="1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Paaralan</a:t>
            </a:r>
            <a:endParaRPr lang="en-US" sz="60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nap ITC" pitchFamily="8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3193" y="4462990"/>
            <a:ext cx="7694864" cy="2003605"/>
            <a:chOff x="434432" y="4216284"/>
            <a:chExt cx="8275139" cy="2300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684" y="4217086"/>
              <a:ext cx="2458922" cy="22999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45"/>
            <a:stretch/>
          </p:blipFill>
          <p:spPr>
            <a:xfrm rot="20663876">
              <a:off x="434432" y="4438843"/>
              <a:ext cx="2866814" cy="19233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7027">
              <a:off x="6027503" y="4216284"/>
              <a:ext cx="2682068" cy="22733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73744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latin typeface="Cooper Black" pitchFamily="18" charset="0"/>
              </a:rPr>
              <a:t>Pagmamahal</a:t>
            </a:r>
            <a:r>
              <a:rPr lang="en-US" sz="4400" dirty="0" smtClean="0">
                <a:latin typeface="Cooper Black" pitchFamily="18" charset="0"/>
              </a:rPr>
              <a:t> </a:t>
            </a:r>
            <a:r>
              <a:rPr lang="en-US" sz="4400" dirty="0" err="1" smtClean="0">
                <a:latin typeface="Cooper Black" pitchFamily="18" charset="0"/>
              </a:rPr>
              <a:t>sa</a:t>
            </a:r>
            <a:r>
              <a:rPr lang="en-US" sz="4400" dirty="0" smtClean="0">
                <a:latin typeface="Cooper Black" pitchFamily="18" charset="0"/>
              </a:rPr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1"/>
            <a:ext cx="2209800" cy="4322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8" y="1143000"/>
            <a:ext cx="2611582" cy="4322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22218"/>
            <a:ext cx="25146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3400" y="5638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ooper Black" pitchFamily="18" charset="0"/>
              </a:rPr>
              <a:t>SARILI</a:t>
            </a:r>
            <a:endParaRPr lang="en-US" sz="48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3418" y="5624946"/>
            <a:ext cx="284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ooper Black" pitchFamily="18" charset="0"/>
              </a:rPr>
              <a:t>KAPWA</a:t>
            </a:r>
            <a:endParaRPr lang="en-US" sz="48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5604164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ooper Black" pitchFamily="18" charset="0"/>
              </a:rPr>
              <a:t>BUHAY</a:t>
            </a:r>
            <a:endParaRPr lang="en-US" sz="48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1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3581400" cy="646664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</a:rPr>
              <a:t>TANDAAN!</a:t>
            </a:r>
            <a:endParaRPr lang="en-US" sz="44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467600" cy="2285999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PH" sz="4000" b="1" dirty="0" smtClean="0">
                <a:latin typeface="French Script MT" pitchFamily="66" charset="0"/>
              </a:rPr>
              <a:t>“</a:t>
            </a:r>
            <a:r>
              <a:rPr lang="en-PH" sz="4000" b="1" i="1" dirty="0" err="1" smtClean="0">
                <a:latin typeface="French Script MT" pitchFamily="66" charset="0"/>
              </a:rPr>
              <a:t>Mahalin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mo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ang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iyong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sarili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upang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matutuhan</a:t>
            </a:r>
            <a:r>
              <a:rPr lang="en-PH" sz="4000" b="1" i="1" dirty="0" smtClean="0">
                <a:latin typeface="French Script MT" pitchFamily="66" charset="0"/>
              </a:rPr>
              <a:t> mong </a:t>
            </a:r>
            <a:r>
              <a:rPr lang="en-PH" sz="4000" b="1" i="1" dirty="0" err="1" smtClean="0">
                <a:latin typeface="French Script MT" pitchFamily="66" charset="0"/>
              </a:rPr>
              <a:t>mahalin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ang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iyong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kapwa</a:t>
            </a:r>
            <a:r>
              <a:rPr lang="en-PH" sz="4000" b="1" dirty="0" smtClean="0">
                <a:latin typeface="French Script MT" pitchFamily="66" charset="0"/>
              </a:rPr>
              <a:t>, </a:t>
            </a:r>
            <a:r>
              <a:rPr lang="en-PH" sz="4000" b="1" dirty="0" err="1" smtClean="0">
                <a:latin typeface="French Script MT" pitchFamily="66" charset="0"/>
              </a:rPr>
              <a:t>pagmamahal</a:t>
            </a:r>
            <a:r>
              <a:rPr lang="en-PH" sz="4000" b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na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pinagniningas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ng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halimbawa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ng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tunay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na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pagmamahal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na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ibinibigay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ng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Diyos</a:t>
            </a:r>
            <a:r>
              <a:rPr lang="en-PH" sz="4000" b="1" i="1" dirty="0" smtClean="0">
                <a:latin typeface="French Script MT" pitchFamily="66" charset="0"/>
              </a:rPr>
              <a:t>.” </a:t>
            </a:r>
            <a:endParaRPr lang="en-US" sz="4000" b="1" dirty="0">
              <a:latin typeface="French Script MT" pitchFamily="66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88" t="25902" r="14685" b="50195"/>
          <a:stretch/>
        </p:blipFill>
        <p:spPr>
          <a:xfrm>
            <a:off x="1524000" y="3733800"/>
            <a:ext cx="5943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4" y="1166648"/>
            <a:ext cx="8324194" cy="5312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930275"/>
            <a:ext cx="8670925" cy="463867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7000" b="1" smtClean="0">
                <a:solidFill>
                  <a:srgbClr val="080808"/>
                </a:solidFill>
                <a:latin typeface="Berlin Sans FB Demi" pitchFamily="34" charset="0"/>
              </a:rPr>
              <a:t>Panuto: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7000" b="1" smtClean="0">
                <a:solidFill>
                  <a:srgbClr val="080808"/>
                </a:solidFill>
                <a:latin typeface="Berlin Sans FB Demi" pitchFamily="34" charset="0"/>
              </a:rPr>
              <a:t>  Isulat ang titik ng pinakaangkop na sagot sa sagutang papel. 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239" y="0"/>
            <a:ext cx="7772400" cy="1143000"/>
          </a:xfrm>
          <a:ln>
            <a:miter lim="800000"/>
            <a:headEnd/>
            <a:tailEnd/>
          </a:ln>
          <a:ex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dirty="0">
                <a:solidFill>
                  <a:srgbClr val="6666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/>
            </a:r>
            <a:br>
              <a:rPr lang="en-US" dirty="0">
                <a:solidFill>
                  <a:srgbClr val="6666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</a:br>
            <a:r>
              <a:rPr lang="en-US" dirty="0">
                <a:solidFill>
                  <a:srgbClr val="6666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/>
            </a:r>
            <a:br>
              <a:rPr lang="en-US" dirty="0">
                <a:solidFill>
                  <a:srgbClr val="6666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</a:br>
            <a:r>
              <a:rPr lang="en-US" sz="50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QUIZ no. 3</a:t>
            </a:r>
            <a:r>
              <a:rPr lang="en-US" altLang="en-US" sz="5000" dirty="0"/>
              <a:t/>
            </a:r>
            <a:br>
              <a:rPr lang="en-US" altLang="en-US" sz="5000" dirty="0"/>
            </a:br>
            <a:endParaRPr lang="en-US" altLang="en-US" sz="5000" dirty="0"/>
          </a:p>
        </p:txBody>
      </p:sp>
    </p:spTree>
    <p:extLst>
      <p:ext uri="{BB962C8B-B14F-4D97-AF65-F5344CB8AC3E}">
        <p14:creationId xmlns:p14="http://schemas.microsoft.com/office/powerpoint/2010/main" val="395816063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3513" y="0"/>
            <a:ext cx="9307513" cy="447357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5500" b="1" smtClean="0">
                <a:solidFill>
                  <a:srgbClr val="080808"/>
                </a:solidFill>
                <a:latin typeface="Berlin Sans FB Demi" pitchFamily="34" charset="0"/>
              </a:rPr>
              <a:t>	1. Ang sumusunod ay mga umiiral na karahasan sa paaralan maliban sa: </a:t>
            </a:r>
          </a:p>
          <a:p>
            <a:pPr eaLnBrk="1" hangingPunct="1"/>
            <a:r>
              <a:rPr lang="en-US" altLang="en-US" sz="5500" b="1" smtClean="0">
                <a:solidFill>
                  <a:srgbClr val="080808"/>
                </a:solidFill>
                <a:latin typeface="Berlin Sans FB Demi" pitchFamily="34" charset="0"/>
              </a:rPr>
              <a:t>a. Pambubulas </a:t>
            </a:r>
          </a:p>
          <a:p>
            <a:pPr eaLnBrk="1" hangingPunct="1"/>
            <a:r>
              <a:rPr lang="en-US" altLang="en-US" sz="5500" b="1" smtClean="0">
                <a:solidFill>
                  <a:srgbClr val="080808"/>
                </a:solidFill>
                <a:latin typeface="Berlin Sans FB Demi" pitchFamily="34" charset="0"/>
              </a:rPr>
              <a:t>b. Pandaraya </a:t>
            </a:r>
          </a:p>
          <a:p>
            <a:pPr eaLnBrk="1" hangingPunct="1"/>
            <a:r>
              <a:rPr lang="en-US" altLang="en-US" sz="5500" b="1" smtClean="0">
                <a:solidFill>
                  <a:srgbClr val="080808"/>
                </a:solidFill>
                <a:latin typeface="Berlin Sans FB Demi" pitchFamily="34" charset="0"/>
              </a:rPr>
              <a:t>c. Fraternity </a:t>
            </a:r>
          </a:p>
          <a:p>
            <a:pPr eaLnBrk="1" hangingPunct="1"/>
            <a:r>
              <a:rPr lang="en-US" altLang="en-US" sz="5500" b="1" smtClean="0">
                <a:solidFill>
                  <a:srgbClr val="080808"/>
                </a:solidFill>
                <a:latin typeface="Berlin Sans FB Demi" pitchFamily="34" charset="0"/>
              </a:rPr>
              <a:t>d. Gang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55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55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55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55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55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/>
            <a:endParaRPr lang="en-US" altLang="en-US" sz="5500" b="1" smtClean="0">
              <a:solidFill>
                <a:srgbClr val="080808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5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3513" y="0"/>
            <a:ext cx="9307513" cy="447357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	2. Bakit may mga mag-aaral na sumasali sa fraternity at gang?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a. Wala silang mapaglaanan ng kanilang oras.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b. May kikilala sa kanila bilang kapatid. 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c. Kulang sila ng atensyon mula sa kanilang mga magulang. 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d. Marami ang lalaban para sa kanila kung masangkot sila sa gulo.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/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7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3513" y="0"/>
            <a:ext cx="9307513" cy="447357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	3. Maiwasan at masupil ng mga mag-aaral ang karahasan sa paaralan sa pamamagitan ng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a. Pagsunod sa payo ng mga magulang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b. Paggalang sa awtoridad ng paaralan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c. Pag-aaral nang mabuti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d. Pagmamahal sa sarili at sa kapwa at paggalang sa buhay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/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8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3513" y="0"/>
            <a:ext cx="9307513" cy="447357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700" b="1" smtClean="0">
                <a:solidFill>
                  <a:srgbClr val="080808"/>
                </a:solidFill>
                <a:latin typeface="Berlin Sans FB Demi" pitchFamily="34" charset="0"/>
              </a:rPr>
              <a:t>	4. Ano ang pinakamaituturing na dahilan kung bakit dapat iwasan at supilin ang mga karahasan sa paaralan?  </a:t>
            </a:r>
          </a:p>
          <a:p>
            <a:pPr eaLnBrk="1" hangingPunct="1"/>
            <a:r>
              <a:rPr lang="en-US" altLang="en-US" sz="3700" b="1" smtClean="0">
                <a:solidFill>
                  <a:srgbClr val="080808"/>
                </a:solidFill>
                <a:latin typeface="Berlin Sans FB Demi" pitchFamily="34" charset="0"/>
              </a:rPr>
              <a:t>a. Upang makatuon sa pag-aaral </a:t>
            </a:r>
          </a:p>
          <a:p>
            <a:pPr eaLnBrk="1" hangingPunct="1"/>
            <a:r>
              <a:rPr lang="en-US" altLang="en-US" sz="3700" b="1" smtClean="0">
                <a:solidFill>
                  <a:srgbClr val="080808"/>
                </a:solidFill>
                <a:latin typeface="Berlin Sans FB Demi" pitchFamily="34" charset="0"/>
              </a:rPr>
              <a:t>b. Upang wala ng banta sa buhay sa loob ng paaralan  </a:t>
            </a:r>
          </a:p>
          <a:p>
            <a:pPr eaLnBrk="1" hangingPunct="1"/>
            <a:r>
              <a:rPr lang="en-US" altLang="en-US" sz="3700" b="1" smtClean="0">
                <a:solidFill>
                  <a:srgbClr val="080808"/>
                </a:solidFill>
                <a:latin typeface="Berlin Sans FB Demi" pitchFamily="34" charset="0"/>
              </a:rPr>
              <a:t>c. Upang mabawasan ang pagliban o paghinto sa pag-aral   </a:t>
            </a:r>
          </a:p>
          <a:p>
            <a:pPr eaLnBrk="1" hangingPunct="1"/>
            <a:r>
              <a:rPr lang="en-US" altLang="en-US" sz="3700" b="1" smtClean="0">
                <a:solidFill>
                  <a:srgbClr val="080808"/>
                </a:solidFill>
                <a:latin typeface="Berlin Sans FB Demi" pitchFamily="34" charset="0"/>
              </a:rPr>
              <a:t>d. Upang wala ng suliranin ang mga magulang at ang awtoridad ng paaralan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7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37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/>
            <a:endParaRPr lang="en-US" altLang="en-US" sz="3700" b="1" smtClean="0">
              <a:solidFill>
                <a:srgbClr val="080808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3513" y="0"/>
            <a:ext cx="9307513" cy="447357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500" b="1" smtClean="0">
                <a:solidFill>
                  <a:srgbClr val="080808"/>
                </a:solidFill>
                <a:latin typeface="Berlin Sans FB Demi" pitchFamily="34" charset="0"/>
              </a:rPr>
              <a:t>	5. Kailangan sa pagmamahal ang paggalang sa sarili sapagkat </a:t>
            </a:r>
          </a:p>
          <a:p>
            <a:pPr eaLnBrk="1" hangingPunct="1"/>
            <a:r>
              <a:rPr lang="en-US" altLang="en-US" sz="3500" b="1" smtClean="0">
                <a:solidFill>
                  <a:srgbClr val="080808"/>
                </a:solidFill>
                <a:latin typeface="Berlin Sans FB Demi" pitchFamily="34" charset="0"/>
              </a:rPr>
              <a:t>a. Nakatutulong ito sa pagbuo ng malusog at mapanagutang pananaw sa buhay. </a:t>
            </a:r>
          </a:p>
          <a:p>
            <a:pPr eaLnBrk="1" hangingPunct="1"/>
            <a:r>
              <a:rPr lang="en-US" altLang="en-US" sz="3500" b="1" smtClean="0">
                <a:solidFill>
                  <a:srgbClr val="080808"/>
                </a:solidFill>
                <a:latin typeface="Berlin Sans FB Demi" pitchFamily="34" charset="0"/>
              </a:rPr>
              <a:t>b. Nakatutulong ito sa pag-unawa sa mga gumagawa ng karahasan sa paaralan.  </a:t>
            </a:r>
          </a:p>
          <a:p>
            <a:pPr eaLnBrk="1" hangingPunct="1"/>
            <a:r>
              <a:rPr lang="en-US" altLang="en-US" sz="3500" b="1" smtClean="0">
                <a:solidFill>
                  <a:srgbClr val="080808"/>
                </a:solidFill>
                <a:latin typeface="Berlin Sans FB Demi" pitchFamily="34" charset="0"/>
              </a:rPr>
              <a:t>c. Nakatutulong ito sa paghanap ng paraan paano mapansin at mahalin ng iba. </a:t>
            </a:r>
          </a:p>
          <a:p>
            <a:pPr eaLnBrk="1" hangingPunct="1"/>
            <a:r>
              <a:rPr lang="en-US" altLang="en-US" sz="3500" b="1" smtClean="0">
                <a:solidFill>
                  <a:srgbClr val="080808"/>
                </a:solidFill>
                <a:latin typeface="Berlin Sans FB Demi" pitchFamily="34" charset="0"/>
              </a:rPr>
              <a:t>d. Nakatutulong ito sa pagbuo ng mga pangarap sa buhay habang nag-aaral.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5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/>
            <a:endParaRPr lang="en-US" altLang="en-US" sz="3500" b="1" smtClean="0">
              <a:solidFill>
                <a:srgbClr val="080808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9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1078" y="1686910"/>
            <a:ext cx="8529144" cy="4224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8362" y="0"/>
            <a:ext cx="7772400" cy="1143000"/>
          </a:xfrm>
          <a:ln>
            <a:miter lim="800000"/>
            <a:headEnd/>
            <a:tailEnd/>
          </a:ln>
          <a:ex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dirty="0">
                <a:solidFill>
                  <a:srgbClr val="6666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/>
            </a:r>
            <a:br>
              <a:rPr lang="en-US" dirty="0">
                <a:solidFill>
                  <a:srgbClr val="6666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</a:br>
            <a:r>
              <a:rPr lang="en-US" dirty="0" smtClean="0">
                <a:solidFill>
                  <a:srgbClr val="6666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/>
            </a:r>
            <a:br>
              <a:rPr lang="en-US" dirty="0" smtClean="0">
                <a:solidFill>
                  <a:srgbClr val="6666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</a:br>
            <a:r>
              <a:rPr lang="en-US" sz="50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QUIZ no. 3</a:t>
            </a:r>
            <a:r>
              <a:rPr lang="en-US" altLang="en-US" sz="5000" dirty="0"/>
              <a:t/>
            </a:r>
            <a:br>
              <a:rPr lang="en-US" altLang="en-US" sz="5000" dirty="0"/>
            </a:br>
            <a:endParaRPr lang="en-US" altLang="en-US" sz="5000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100" y="2365375"/>
            <a:ext cx="5534025" cy="3987800"/>
          </a:xfrm>
          <a:noFill/>
        </p:spPr>
        <p:txBody>
          <a:bodyPr lIns="92075" tIns="46038" rIns="92075" bIns="46038"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7000" b="1" smtClean="0">
                <a:solidFill>
                  <a:srgbClr val="080808"/>
                </a:solidFill>
                <a:latin typeface="Berlin Sans FB Demi" pitchFamily="34" charset="0"/>
              </a:rPr>
              <a:t>   Key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7000" b="1" smtClean="0">
                <a:solidFill>
                  <a:srgbClr val="080808"/>
                </a:solidFill>
                <a:latin typeface="Berlin Sans FB Demi" pitchFamily="34" charset="0"/>
              </a:rPr>
              <a:t>  to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7000" b="1" smtClean="0">
                <a:solidFill>
                  <a:srgbClr val="080808"/>
                </a:solidFill>
                <a:latin typeface="Berlin Sans FB Demi" pitchFamily="34" charset="0"/>
              </a:rPr>
              <a:t>  Correction</a:t>
            </a:r>
          </a:p>
        </p:txBody>
      </p:sp>
    </p:spTree>
    <p:extLst>
      <p:ext uri="{BB962C8B-B14F-4D97-AF65-F5344CB8AC3E}">
        <p14:creationId xmlns:p14="http://schemas.microsoft.com/office/powerpoint/2010/main" val="276909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43434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5"/>
          <a:stretch/>
        </p:blipFill>
        <p:spPr>
          <a:xfrm>
            <a:off x="5638800" y="748144"/>
            <a:ext cx="2505197" cy="5576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2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3513" y="0"/>
            <a:ext cx="9307513" cy="447357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5500" b="1" smtClean="0">
                <a:solidFill>
                  <a:srgbClr val="080808"/>
                </a:solidFill>
                <a:latin typeface="Berlin Sans FB Demi" pitchFamily="34" charset="0"/>
              </a:rPr>
              <a:t>	1. Ang sumusunod ay mga umiiral na karahasan sa paaralan maliban sa: </a:t>
            </a:r>
          </a:p>
          <a:p>
            <a:pPr eaLnBrk="1" hangingPunct="1"/>
            <a:r>
              <a:rPr lang="en-US" altLang="en-US" sz="5500" b="1" smtClean="0">
                <a:solidFill>
                  <a:srgbClr val="080808"/>
                </a:solidFill>
                <a:latin typeface="Berlin Sans FB Demi" pitchFamily="34" charset="0"/>
              </a:rPr>
              <a:t>a. Pambubulas </a:t>
            </a:r>
          </a:p>
          <a:p>
            <a:pPr eaLnBrk="1" hangingPunct="1"/>
            <a:r>
              <a:rPr lang="en-US" altLang="en-US" sz="5500" b="1" smtClean="0">
                <a:solidFill>
                  <a:srgbClr val="080808"/>
                </a:solidFill>
                <a:latin typeface="Berlin Sans FB Demi" pitchFamily="34" charset="0"/>
              </a:rPr>
              <a:t>b. Pandaraya </a:t>
            </a:r>
          </a:p>
          <a:p>
            <a:pPr eaLnBrk="1" hangingPunct="1"/>
            <a:r>
              <a:rPr lang="en-US" altLang="en-US" sz="5500" b="1" smtClean="0">
                <a:solidFill>
                  <a:srgbClr val="080808"/>
                </a:solidFill>
                <a:latin typeface="Berlin Sans FB Demi" pitchFamily="34" charset="0"/>
              </a:rPr>
              <a:t>c. Fraternity </a:t>
            </a:r>
          </a:p>
          <a:p>
            <a:pPr eaLnBrk="1" hangingPunct="1"/>
            <a:r>
              <a:rPr lang="en-US" altLang="en-US" sz="5500" b="1" smtClean="0">
                <a:solidFill>
                  <a:srgbClr val="080808"/>
                </a:solidFill>
                <a:latin typeface="Berlin Sans FB Demi" pitchFamily="34" charset="0"/>
              </a:rPr>
              <a:t>d. Gang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55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55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55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55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55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/>
            <a:endParaRPr lang="en-US" altLang="en-US" sz="5500" b="1" smtClean="0">
              <a:solidFill>
                <a:srgbClr val="080808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1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3513" y="0"/>
            <a:ext cx="9307513" cy="447357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	2. Bakit may mga mag-aaral na sumasali sa fraternity at gang?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a. Wala silang mapaglaanan ng kanilang oras.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b. May kikilala sa kanila bilang kapatid. 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c. Kulang sila ng atensyon mula sa kanilang mga magulang. 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d. Marami ang lalaban para sa kanila kung masangkot sila sa gulo.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/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4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3513" y="0"/>
            <a:ext cx="9307513" cy="447357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	3. Maiwasan at masupil ng mga mag-aaral ang karahasan sa paaralan sa pamamagitan ng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a. Pagsunod sa payo ng mga magulang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b. Paggalang sa awtoridad ng paaralan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c. Pag-aaral nang mabuti </a:t>
            </a:r>
          </a:p>
          <a:p>
            <a:pPr eaLnBrk="1" hangingPunct="1"/>
            <a:r>
              <a:rPr lang="en-US" altLang="en-US" sz="4000" b="1" smtClean="0">
                <a:solidFill>
                  <a:srgbClr val="080808"/>
                </a:solidFill>
                <a:latin typeface="Berlin Sans FB Demi" pitchFamily="34" charset="0"/>
              </a:rPr>
              <a:t>d. Pagmamahal sa sarili at sa kapwa at paggalang sa buhay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/>
            <a:endParaRPr lang="en-US" altLang="en-US" sz="4000" b="1" smtClean="0">
              <a:solidFill>
                <a:srgbClr val="080808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2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3513" y="0"/>
            <a:ext cx="9307513" cy="447357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700" b="1" smtClean="0">
                <a:solidFill>
                  <a:srgbClr val="080808"/>
                </a:solidFill>
                <a:latin typeface="Berlin Sans FB Demi" pitchFamily="34" charset="0"/>
              </a:rPr>
              <a:t>	4. Ano ang pinakamaituturing na dahilan kung bakit dapat iwasan at supilin ang mga karahasan sa paaralan?  </a:t>
            </a:r>
          </a:p>
          <a:p>
            <a:pPr eaLnBrk="1" hangingPunct="1"/>
            <a:r>
              <a:rPr lang="en-US" altLang="en-US" sz="3700" b="1" smtClean="0">
                <a:solidFill>
                  <a:srgbClr val="080808"/>
                </a:solidFill>
                <a:latin typeface="Berlin Sans FB Demi" pitchFamily="34" charset="0"/>
              </a:rPr>
              <a:t>a. Upang makatuon sa pag-aaral </a:t>
            </a:r>
          </a:p>
          <a:p>
            <a:pPr eaLnBrk="1" hangingPunct="1"/>
            <a:r>
              <a:rPr lang="en-US" altLang="en-US" sz="3700" b="1" smtClean="0">
                <a:solidFill>
                  <a:srgbClr val="080808"/>
                </a:solidFill>
                <a:latin typeface="Berlin Sans FB Demi" pitchFamily="34" charset="0"/>
              </a:rPr>
              <a:t>b. Upang wala ng banta sa buhay sa loob ng paaralan  </a:t>
            </a:r>
          </a:p>
          <a:p>
            <a:pPr eaLnBrk="1" hangingPunct="1"/>
            <a:r>
              <a:rPr lang="en-US" altLang="en-US" sz="3700" b="1" smtClean="0">
                <a:solidFill>
                  <a:srgbClr val="080808"/>
                </a:solidFill>
                <a:latin typeface="Berlin Sans FB Demi" pitchFamily="34" charset="0"/>
              </a:rPr>
              <a:t>c. Upang mabawasan ang pagliban o paghinto sa pag-aral   </a:t>
            </a:r>
          </a:p>
          <a:p>
            <a:pPr eaLnBrk="1" hangingPunct="1"/>
            <a:r>
              <a:rPr lang="en-US" altLang="en-US" sz="3700" b="1" smtClean="0">
                <a:solidFill>
                  <a:srgbClr val="080808"/>
                </a:solidFill>
                <a:latin typeface="Berlin Sans FB Demi" pitchFamily="34" charset="0"/>
              </a:rPr>
              <a:t>d. Upang wala ng suliranin ang mga magulang at ang awtoridad ng paaralan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7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37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/>
            <a:endParaRPr lang="en-US" altLang="en-US" sz="3700" b="1" smtClean="0">
              <a:solidFill>
                <a:srgbClr val="080808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9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3513" y="0"/>
            <a:ext cx="9307513" cy="447357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500" b="1" smtClean="0">
                <a:solidFill>
                  <a:srgbClr val="080808"/>
                </a:solidFill>
                <a:latin typeface="Berlin Sans FB Demi" pitchFamily="34" charset="0"/>
              </a:rPr>
              <a:t>	5. Kailangan sa pagmamahal ang paggalang sa sarili sapagkat </a:t>
            </a:r>
          </a:p>
          <a:p>
            <a:pPr eaLnBrk="1" hangingPunct="1"/>
            <a:r>
              <a:rPr lang="en-US" altLang="en-US" sz="3500" b="1" smtClean="0">
                <a:solidFill>
                  <a:srgbClr val="080808"/>
                </a:solidFill>
                <a:latin typeface="Berlin Sans FB Demi" pitchFamily="34" charset="0"/>
              </a:rPr>
              <a:t>a. Nakatutulong ito sa pagbuo ng malusog at mapanagutang pananaw sa buhay. </a:t>
            </a:r>
          </a:p>
          <a:p>
            <a:pPr eaLnBrk="1" hangingPunct="1"/>
            <a:r>
              <a:rPr lang="en-US" altLang="en-US" sz="3500" b="1" smtClean="0">
                <a:solidFill>
                  <a:srgbClr val="080808"/>
                </a:solidFill>
                <a:latin typeface="Berlin Sans FB Demi" pitchFamily="34" charset="0"/>
              </a:rPr>
              <a:t>b. Nakatutulong ito sa pag-unawa sa mga gumagawa ng karahasan sa paaralan.  </a:t>
            </a:r>
          </a:p>
          <a:p>
            <a:pPr eaLnBrk="1" hangingPunct="1"/>
            <a:r>
              <a:rPr lang="en-US" altLang="en-US" sz="3500" b="1" smtClean="0">
                <a:solidFill>
                  <a:srgbClr val="080808"/>
                </a:solidFill>
                <a:latin typeface="Berlin Sans FB Demi" pitchFamily="34" charset="0"/>
              </a:rPr>
              <a:t>c. Nakatutulong ito sa paghanap ng paraan paano mapansin at mahalin ng iba. </a:t>
            </a:r>
          </a:p>
          <a:p>
            <a:pPr eaLnBrk="1" hangingPunct="1"/>
            <a:r>
              <a:rPr lang="en-US" altLang="en-US" sz="3500" b="1" smtClean="0">
                <a:solidFill>
                  <a:srgbClr val="080808"/>
                </a:solidFill>
                <a:latin typeface="Berlin Sans FB Demi" pitchFamily="34" charset="0"/>
              </a:rPr>
              <a:t>d. Nakatutulong ito sa pagbuo ng mga pangarap sa buhay habang nag-aaral.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500" b="1" smtClean="0">
              <a:solidFill>
                <a:srgbClr val="080808"/>
              </a:solidFill>
              <a:latin typeface="Berlin Sans FB Demi" pitchFamily="34" charset="0"/>
            </a:endParaRPr>
          </a:p>
          <a:p>
            <a:pPr eaLnBrk="1" hangingPunct="1"/>
            <a:endParaRPr lang="en-US" altLang="en-US" sz="3500" b="1" smtClean="0">
              <a:solidFill>
                <a:srgbClr val="080808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1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Kaugnay na laraw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550" y="-36394"/>
            <a:ext cx="12465050" cy="68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5567812" y="0"/>
            <a:ext cx="4210050" cy="2895600"/>
          </a:xfrm>
          <a:prstGeom prst="wedgeEllipseCallout">
            <a:avLst>
              <a:gd name="adj1" fmla="val -56303"/>
              <a:gd name="adj2" fmla="val 52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ernard MT Condensed" pitchFamily="18" charset="0"/>
              </a:rPr>
              <a:t>PAALAM!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Algerian" pitchFamily="82" charset="0"/>
              </a:rPr>
              <a:t>Karahasan</a:t>
            </a:r>
            <a:endParaRPr lang="en-US" sz="6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01000" cy="4191000"/>
          </a:xfrm>
        </p:spPr>
        <p:txBody>
          <a:bodyPr>
            <a:noAutofit/>
          </a:bodyPr>
          <a:lstStyle/>
          <a:p>
            <a:pPr lvl="0"/>
            <a:r>
              <a:rPr lang="en-PH" sz="3200" b="1" dirty="0" err="1"/>
              <a:t>Ang</a:t>
            </a:r>
            <a:r>
              <a:rPr lang="en-PH" sz="3200" b="1" dirty="0"/>
              <a:t> </a:t>
            </a:r>
            <a:r>
              <a:rPr lang="en-PH" sz="3200" b="1" u="sng" dirty="0" err="1"/>
              <a:t>karahasan</a:t>
            </a:r>
            <a:r>
              <a:rPr lang="en-PH" sz="3200" b="1" u="sng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paaralan</a:t>
            </a:r>
            <a:r>
              <a:rPr lang="en-PH" sz="3200" b="1" dirty="0"/>
              <a:t> ay </a:t>
            </a:r>
            <a:r>
              <a:rPr lang="en-PH" sz="3200" b="1" dirty="0" err="1"/>
              <a:t>anumang</a:t>
            </a:r>
            <a:r>
              <a:rPr lang="en-PH" sz="3200" b="1" dirty="0"/>
              <a:t> kilos </a:t>
            </a:r>
            <a:r>
              <a:rPr lang="en-PH" sz="3200" b="1" dirty="0" err="1"/>
              <a:t>na</a:t>
            </a:r>
            <a:r>
              <a:rPr lang="en-PH" sz="3200" b="1" dirty="0"/>
              <a:t> </a:t>
            </a:r>
            <a:r>
              <a:rPr lang="en-PH" sz="3200" b="1" dirty="0" err="1"/>
              <a:t>lumalabag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misyon</a:t>
            </a:r>
            <a:r>
              <a:rPr lang="en-PH" sz="3200" b="1" dirty="0"/>
              <a:t> at </a:t>
            </a:r>
            <a:r>
              <a:rPr lang="en-PH" sz="3200" b="1" dirty="0" err="1"/>
              <a:t>bisyon</a:t>
            </a:r>
            <a:r>
              <a:rPr lang="en-PH" sz="3200" b="1" dirty="0"/>
              <a:t> </a:t>
            </a:r>
            <a:r>
              <a:rPr lang="en-PH" sz="3200" b="1" dirty="0" err="1"/>
              <a:t>ng</a:t>
            </a:r>
            <a:r>
              <a:rPr lang="en-PH" sz="3200" b="1" dirty="0"/>
              <a:t> </a:t>
            </a:r>
            <a:r>
              <a:rPr lang="en-PH" sz="3200" b="1" dirty="0" err="1"/>
              <a:t>edukasyon</a:t>
            </a:r>
            <a:r>
              <a:rPr lang="en-PH" sz="3200" b="1" dirty="0"/>
              <a:t>,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paggalang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kapwa</a:t>
            </a:r>
            <a:r>
              <a:rPr lang="en-PH" sz="3200" b="1" dirty="0"/>
              <a:t> mag-</a:t>
            </a:r>
            <a:r>
              <a:rPr lang="en-PH" sz="3200" b="1" dirty="0" err="1"/>
              <a:t>aaral</a:t>
            </a:r>
            <a:r>
              <a:rPr lang="en-PH" sz="3200" b="1" dirty="0"/>
              <a:t> o </a:t>
            </a:r>
            <a:r>
              <a:rPr lang="en-PH" sz="3200" b="1" dirty="0" err="1"/>
              <a:t>anumang</a:t>
            </a:r>
            <a:r>
              <a:rPr lang="en-PH" sz="3200" b="1" dirty="0"/>
              <a:t> kilos </a:t>
            </a:r>
            <a:r>
              <a:rPr lang="en-PH" sz="3200" b="1" dirty="0" err="1"/>
              <a:t>na</a:t>
            </a:r>
            <a:r>
              <a:rPr lang="en-PH" sz="3200" b="1" dirty="0"/>
              <a:t> </a:t>
            </a:r>
            <a:r>
              <a:rPr lang="en-PH" sz="3200" b="1" dirty="0" err="1"/>
              <a:t>humahadlang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layunin</a:t>
            </a:r>
            <a:r>
              <a:rPr lang="en-PH" sz="3200" b="1" dirty="0"/>
              <a:t> </a:t>
            </a:r>
            <a:r>
              <a:rPr lang="en-PH" sz="3200" b="1" dirty="0" err="1"/>
              <a:t>ng</a:t>
            </a:r>
            <a:r>
              <a:rPr lang="en-PH" sz="3200" b="1" dirty="0"/>
              <a:t> </a:t>
            </a:r>
            <a:r>
              <a:rPr lang="en-PH" sz="3200" b="1" dirty="0" err="1"/>
              <a:t>paaralan</a:t>
            </a:r>
            <a:r>
              <a:rPr lang="en-PH" sz="3200" b="1" dirty="0"/>
              <a:t> </a:t>
            </a:r>
            <a:r>
              <a:rPr lang="en-PH" sz="3200" b="1" dirty="0" err="1"/>
              <a:t>na</a:t>
            </a:r>
            <a:r>
              <a:rPr lang="en-PH" sz="3200" b="1" dirty="0"/>
              <a:t> </a:t>
            </a:r>
            <a:r>
              <a:rPr lang="en-PH" sz="3200" b="1" dirty="0" err="1"/>
              <a:t>maging</a:t>
            </a:r>
            <a:r>
              <a:rPr lang="en-PH" sz="3200" b="1" dirty="0"/>
              <a:t> </a:t>
            </a:r>
            <a:r>
              <a:rPr lang="en-PH" sz="3200" b="1" dirty="0" err="1"/>
              <a:t>ligtas</a:t>
            </a:r>
            <a:r>
              <a:rPr lang="en-PH" sz="3200" b="1" dirty="0"/>
              <a:t> </a:t>
            </a:r>
            <a:r>
              <a:rPr lang="en-PH" sz="3200" b="1" dirty="0" err="1"/>
              <a:t>sa</a:t>
            </a:r>
            <a:r>
              <a:rPr lang="en-PH" sz="3200" b="1" dirty="0"/>
              <a:t> </a:t>
            </a:r>
            <a:r>
              <a:rPr lang="en-PH" sz="3200" b="1" dirty="0" err="1"/>
              <a:t>pagdarahas</a:t>
            </a:r>
            <a:r>
              <a:rPr lang="en-PH" sz="3200" b="1" dirty="0"/>
              <a:t> </a:t>
            </a:r>
            <a:r>
              <a:rPr lang="en-PH" sz="3200" b="1" dirty="0" err="1"/>
              <a:t>ng</a:t>
            </a:r>
            <a:r>
              <a:rPr lang="en-PH" sz="3200" b="1" dirty="0"/>
              <a:t> </a:t>
            </a:r>
            <a:r>
              <a:rPr lang="en-PH" sz="3200" b="1" dirty="0" err="1"/>
              <a:t>tao</a:t>
            </a:r>
            <a:r>
              <a:rPr lang="en-PH" sz="3200" b="1" dirty="0"/>
              <a:t>, </a:t>
            </a:r>
            <a:r>
              <a:rPr lang="en-PH" sz="3200" b="1" dirty="0" err="1"/>
              <a:t>pag-aari</a:t>
            </a:r>
            <a:r>
              <a:rPr lang="en-PH" sz="3200" b="1" dirty="0"/>
              <a:t>, </a:t>
            </a:r>
            <a:r>
              <a:rPr lang="en-PH" sz="3200" b="1" dirty="0" err="1"/>
              <a:t>droga</a:t>
            </a:r>
            <a:r>
              <a:rPr lang="en-PH" sz="3200" b="1" dirty="0"/>
              <a:t>, </a:t>
            </a:r>
            <a:r>
              <a:rPr lang="en-PH" sz="3200" b="1" dirty="0" err="1"/>
              <a:t>armas</a:t>
            </a:r>
            <a:r>
              <a:rPr lang="en-PH" sz="3200" b="1" dirty="0"/>
              <a:t> o </a:t>
            </a:r>
            <a:r>
              <a:rPr lang="en-PH" sz="3200" b="1" dirty="0" err="1"/>
              <a:t>kaguluhan</a:t>
            </a:r>
            <a:r>
              <a:rPr lang="en-PH" sz="3200" b="1" dirty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72886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4191000" cy="2133600"/>
          </a:xfrm>
        </p:spPr>
        <p:txBody>
          <a:bodyPr>
            <a:noAutofit/>
          </a:bodyPr>
          <a:lstStyle/>
          <a:p>
            <a:pPr algn="ctr"/>
            <a:r>
              <a:rPr lang="en-PH" sz="4800" b="1" dirty="0">
                <a:solidFill>
                  <a:srgbClr val="FF0000"/>
                </a:solidFill>
                <a:latin typeface="Algerian" pitchFamily="82" charset="0"/>
              </a:rPr>
              <a:t>ANG </a:t>
            </a:r>
            <a:r>
              <a:rPr lang="en-PH" sz="4800" b="1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PH" sz="48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PH" sz="4800" b="1" dirty="0" smtClean="0">
                <a:solidFill>
                  <a:srgbClr val="FF0000"/>
                </a:solidFill>
                <a:latin typeface="Algerian" pitchFamily="82" charset="0"/>
              </a:rPr>
              <a:t>PAMBUBULAS </a:t>
            </a:r>
            <a:br>
              <a:rPr lang="en-PH" sz="48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PH" sz="4800" b="1" dirty="0" smtClean="0">
                <a:solidFill>
                  <a:srgbClr val="FF0000"/>
                </a:solidFill>
                <a:latin typeface="Algerian" pitchFamily="82" charset="0"/>
              </a:rPr>
              <a:t>O </a:t>
            </a:r>
            <a:r>
              <a:rPr lang="en-PH" sz="4800" b="1" dirty="0">
                <a:solidFill>
                  <a:srgbClr val="FF0000"/>
                </a:solidFill>
                <a:latin typeface="Algerian" pitchFamily="82" charset="0"/>
              </a:rPr>
              <a:t>BULLYING</a:t>
            </a:r>
            <a:endParaRPr lang="en-US" sz="4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414" y="2787072"/>
            <a:ext cx="7848600" cy="3508977"/>
          </a:xfrm>
        </p:spPr>
        <p:txBody>
          <a:bodyPr>
            <a:noAutofit/>
          </a:bodyPr>
          <a:lstStyle/>
          <a:p>
            <a:r>
              <a:rPr lang="en-PH" sz="4000" b="1" dirty="0" err="1"/>
              <a:t>isang</a:t>
            </a:r>
            <a:r>
              <a:rPr lang="en-PH" sz="4000" b="1" dirty="0"/>
              <a:t> </a:t>
            </a:r>
            <a:r>
              <a:rPr lang="en-PH" sz="4000" b="1" dirty="0" err="1"/>
              <a:t>sinasadya</a:t>
            </a:r>
            <a:r>
              <a:rPr lang="en-PH" sz="4000" b="1" dirty="0"/>
              <a:t> at </a:t>
            </a:r>
            <a:r>
              <a:rPr lang="en-PH" sz="4000" b="1" dirty="0" err="1"/>
              <a:t>madalas</a:t>
            </a:r>
            <a:r>
              <a:rPr lang="en-PH" sz="4000" b="1" dirty="0"/>
              <a:t> </a:t>
            </a:r>
            <a:r>
              <a:rPr lang="en-PH" sz="4000" b="1" dirty="0" err="1"/>
              <a:t>na</a:t>
            </a:r>
            <a:r>
              <a:rPr lang="en-PH" sz="4000" b="1" dirty="0"/>
              <a:t> </a:t>
            </a:r>
            <a:r>
              <a:rPr lang="en-PH" sz="4000" b="1" dirty="0" err="1"/>
              <a:t>malisyosong</a:t>
            </a:r>
            <a:r>
              <a:rPr lang="en-PH" sz="4000" b="1" dirty="0"/>
              <a:t> </a:t>
            </a:r>
            <a:r>
              <a:rPr lang="en-PH" sz="4000" b="1" dirty="0" err="1"/>
              <a:t>pagtatangka</a:t>
            </a:r>
            <a:r>
              <a:rPr lang="en-PH" sz="4000" b="1" dirty="0"/>
              <a:t> </a:t>
            </a:r>
            <a:r>
              <a:rPr lang="en-PH" sz="4000" b="1" dirty="0" err="1"/>
              <a:t>ng</a:t>
            </a:r>
            <a:r>
              <a:rPr lang="en-PH" sz="4000" b="1" dirty="0"/>
              <a:t> </a:t>
            </a:r>
            <a:r>
              <a:rPr lang="en-PH" sz="4000" b="1" dirty="0" err="1"/>
              <a:t>isang</a:t>
            </a:r>
            <a:r>
              <a:rPr lang="en-PH" sz="4000" b="1" dirty="0"/>
              <a:t> </a:t>
            </a:r>
            <a:r>
              <a:rPr lang="en-PH" sz="4000" b="1" dirty="0" err="1"/>
              <a:t>tao</a:t>
            </a:r>
            <a:r>
              <a:rPr lang="en-PH" sz="4000" b="1" dirty="0"/>
              <a:t> o </a:t>
            </a:r>
            <a:r>
              <a:rPr lang="en-PH" sz="4000" b="1" dirty="0" err="1"/>
              <a:t>pangkat</a:t>
            </a:r>
            <a:r>
              <a:rPr lang="en-PH" sz="4000" b="1" dirty="0"/>
              <a:t> </a:t>
            </a:r>
            <a:r>
              <a:rPr lang="en-PH" sz="4000" b="1" dirty="0" err="1"/>
              <a:t>na</a:t>
            </a:r>
            <a:r>
              <a:rPr lang="en-PH" sz="4000" b="1" dirty="0"/>
              <a:t> </a:t>
            </a:r>
            <a:r>
              <a:rPr lang="en-PH" sz="4000" b="1" dirty="0" err="1"/>
              <a:t>saktan</a:t>
            </a:r>
            <a:r>
              <a:rPr lang="en-PH" sz="4000" b="1" dirty="0"/>
              <a:t> </a:t>
            </a:r>
            <a:r>
              <a:rPr lang="en-PH" sz="4000" b="1" dirty="0" err="1"/>
              <a:t>ang</a:t>
            </a:r>
            <a:r>
              <a:rPr lang="en-PH" sz="4000" b="1" dirty="0"/>
              <a:t> </a:t>
            </a:r>
            <a:r>
              <a:rPr lang="en-PH" sz="4000" b="1" dirty="0" err="1"/>
              <a:t>katawan</a:t>
            </a:r>
            <a:r>
              <a:rPr lang="en-PH" sz="4000" b="1" dirty="0"/>
              <a:t> o </a:t>
            </a:r>
            <a:r>
              <a:rPr lang="en-PH" sz="4000" b="1" dirty="0" err="1"/>
              <a:t>isipan</a:t>
            </a:r>
            <a:r>
              <a:rPr lang="en-PH" sz="4000" b="1" dirty="0"/>
              <a:t> </a:t>
            </a:r>
            <a:r>
              <a:rPr lang="en-PH" sz="4000" b="1" dirty="0" err="1"/>
              <a:t>ng</a:t>
            </a:r>
            <a:r>
              <a:rPr lang="en-PH" sz="4000" b="1" dirty="0"/>
              <a:t> </a:t>
            </a:r>
            <a:r>
              <a:rPr lang="en-PH" sz="4000" b="1" dirty="0" err="1"/>
              <a:t>isa</a:t>
            </a:r>
            <a:r>
              <a:rPr lang="en-PH" sz="4000" b="1" dirty="0"/>
              <a:t> o </a:t>
            </a:r>
            <a:r>
              <a:rPr lang="en-PH" sz="4000" b="1" dirty="0" err="1"/>
              <a:t>mahigit</a:t>
            </a:r>
            <a:r>
              <a:rPr lang="en-PH" sz="4000" b="1" dirty="0"/>
              <a:t> pang </a:t>
            </a:r>
            <a:r>
              <a:rPr lang="en-PH" sz="4000" b="1" dirty="0" err="1"/>
              <a:t>biktima</a:t>
            </a:r>
            <a:r>
              <a:rPr lang="en-PH" sz="4000" b="1" dirty="0"/>
              <a:t> </a:t>
            </a:r>
            <a:r>
              <a:rPr lang="en-PH" sz="4000" b="1" dirty="0" err="1"/>
              <a:t>sa</a:t>
            </a:r>
            <a:r>
              <a:rPr lang="en-PH" sz="4000" b="1" dirty="0"/>
              <a:t> </a:t>
            </a:r>
            <a:r>
              <a:rPr lang="en-PH" sz="4000" b="1" dirty="0" err="1"/>
              <a:t>paaralan</a:t>
            </a:r>
            <a:r>
              <a:rPr lang="en-PH" sz="4000" b="1" dirty="0"/>
              <a:t>.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9"/>
          <a:stretch/>
        </p:blipFill>
        <p:spPr>
          <a:xfrm>
            <a:off x="4800600" y="0"/>
            <a:ext cx="4343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11430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lgerian" pitchFamily="82" charset="0"/>
              </a:rPr>
              <a:t>Pasalitang</a:t>
            </a:r>
            <a:r>
              <a:rPr lang="en-US" sz="44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lgerian" pitchFamily="82" charset="0"/>
              </a:rPr>
              <a:t>Pambubulas</a:t>
            </a:r>
            <a:endParaRPr lang="en-US" sz="4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3810000" cy="3508977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Pangangantyaw</a:t>
            </a:r>
            <a:endParaRPr lang="en-US" sz="3200" b="1" dirty="0" smtClean="0"/>
          </a:p>
          <a:p>
            <a:r>
              <a:rPr lang="en-US" sz="3200" b="1" dirty="0" err="1" smtClean="0"/>
              <a:t>Panlalait</a:t>
            </a:r>
            <a:endParaRPr lang="en-US" sz="3200" b="1" dirty="0" smtClean="0"/>
          </a:p>
          <a:p>
            <a:r>
              <a:rPr lang="en-US" sz="3200" b="1" dirty="0" smtClean="0"/>
              <a:t>Pang </a:t>
            </a:r>
            <a:r>
              <a:rPr lang="en-US" sz="3200" b="1" dirty="0" err="1" smtClean="0"/>
              <a:t>aasar</a:t>
            </a:r>
            <a:endParaRPr lang="en-US" sz="3200" b="1" dirty="0" smtClean="0"/>
          </a:p>
          <a:p>
            <a:r>
              <a:rPr lang="en-US" sz="3200" b="1" dirty="0" err="1" smtClean="0"/>
              <a:t>Paninigaw</a:t>
            </a:r>
            <a:endParaRPr lang="en-US" sz="3200" b="1" dirty="0" smtClean="0"/>
          </a:p>
          <a:p>
            <a:r>
              <a:rPr lang="en-US" sz="3200" b="1" dirty="0" err="1" smtClean="0"/>
              <a:t>Pagmumura</a:t>
            </a:r>
            <a:endParaRPr lang="en-US" sz="3200" b="1" dirty="0" smtClean="0"/>
          </a:p>
          <a:p>
            <a:r>
              <a:rPr lang="en-US" sz="3200" b="1" dirty="0" err="1" smtClean="0"/>
              <a:t>Pagpapahiya</a:t>
            </a:r>
            <a:endParaRPr lang="en-US" sz="3200" b="1" dirty="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28927" r="53302" b="47379"/>
          <a:stretch/>
        </p:blipFill>
        <p:spPr>
          <a:xfrm rot="463375">
            <a:off x="4727943" y="1223645"/>
            <a:ext cx="3795407" cy="48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024744" cy="11430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lgerian" pitchFamily="82" charset="0"/>
              </a:rPr>
              <a:t>Sosyal</a:t>
            </a:r>
            <a:r>
              <a:rPr lang="en-US" sz="4400" b="1" dirty="0" smtClean="0">
                <a:solidFill>
                  <a:srgbClr val="FF0000"/>
                </a:solidFill>
                <a:latin typeface="Algerian" pitchFamily="82" charset="0"/>
              </a:rPr>
              <a:t> o </a:t>
            </a:r>
            <a:r>
              <a:rPr lang="en-US" sz="4400" b="1" dirty="0" err="1" smtClean="0">
                <a:solidFill>
                  <a:srgbClr val="FF0000"/>
                </a:solidFill>
                <a:latin typeface="Algerian" pitchFamily="82" charset="0"/>
              </a:rPr>
              <a:t>Relasyonal</a:t>
            </a:r>
            <a:r>
              <a:rPr lang="en-US" sz="44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lgerian" pitchFamily="82" charset="0"/>
              </a:rPr>
              <a:t>na</a:t>
            </a:r>
            <a:r>
              <a:rPr lang="en-US" sz="44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lgerian" pitchFamily="82" charset="0"/>
              </a:rPr>
              <a:t>Pambubulas</a:t>
            </a:r>
            <a:endParaRPr lang="en-US" sz="4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697" r="5354" b="48687"/>
          <a:stretch/>
        </p:blipFill>
        <p:spPr>
          <a:xfrm>
            <a:off x="4876800" y="2057400"/>
            <a:ext cx="3733800" cy="43434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2131711"/>
            <a:ext cx="3886200" cy="3508977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Pang-</a:t>
            </a:r>
            <a:r>
              <a:rPr lang="en-US" sz="3600" b="1" dirty="0" err="1" smtClean="0"/>
              <a:t>iiwan</a:t>
            </a:r>
            <a:endParaRPr lang="en-US" sz="3600" b="1" dirty="0" smtClean="0"/>
          </a:p>
          <a:p>
            <a:r>
              <a:rPr lang="en-US" sz="3600" b="1" dirty="0" smtClean="0"/>
              <a:t>Hindi </a:t>
            </a:r>
            <a:r>
              <a:rPr lang="en-US" sz="3600" b="1" dirty="0" err="1" smtClean="0"/>
              <a:t>pagtanggap</a:t>
            </a:r>
            <a:endParaRPr lang="en-US" sz="3600" b="1" dirty="0" smtClean="0"/>
          </a:p>
          <a:p>
            <a:r>
              <a:rPr lang="en-US" sz="3600" b="1" dirty="0" err="1" smtClean="0"/>
              <a:t>Pagkakalat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tsismis</a:t>
            </a:r>
            <a:r>
              <a:rPr lang="en-US" sz="3600" b="1" dirty="0" smtClean="0"/>
              <a:t> o </a:t>
            </a:r>
            <a:r>
              <a:rPr lang="en-US" sz="3600" b="1" dirty="0" err="1" smtClean="0"/>
              <a:t>hindi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totoong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balita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8153400" cy="11430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lgerian" pitchFamily="82" charset="0"/>
              </a:rPr>
              <a:t>Pisikal</a:t>
            </a:r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lgerian" pitchFamily="82" charset="0"/>
              </a:rPr>
              <a:t>na</a:t>
            </a:r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lgerian" pitchFamily="82" charset="0"/>
              </a:rPr>
              <a:t>Pambubulas</a:t>
            </a:r>
            <a:endParaRPr lang="en-US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4114799" cy="3508977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Panununtok</a:t>
            </a:r>
            <a:endParaRPr lang="en-US" sz="3600" b="1" dirty="0" smtClean="0"/>
          </a:p>
          <a:p>
            <a:r>
              <a:rPr lang="en-US" sz="3600" b="1" dirty="0" err="1" smtClean="0"/>
              <a:t>Paninipa</a:t>
            </a:r>
            <a:endParaRPr lang="en-US" sz="3600" b="1" dirty="0" smtClean="0"/>
          </a:p>
          <a:p>
            <a:r>
              <a:rPr lang="en-US" sz="3600" b="1" dirty="0" err="1" smtClean="0"/>
              <a:t>Pananampal</a:t>
            </a:r>
            <a:endParaRPr lang="en-US" sz="3600" b="1" dirty="0" smtClean="0"/>
          </a:p>
          <a:p>
            <a:r>
              <a:rPr lang="en-US" sz="3600" b="1" dirty="0" err="1" smtClean="0"/>
              <a:t>Pangungurot</a:t>
            </a:r>
            <a:endParaRPr lang="en-US" sz="3600" b="1" dirty="0" smtClean="0"/>
          </a:p>
          <a:p>
            <a:r>
              <a:rPr lang="en-US" sz="3600" b="1" dirty="0" err="1" smtClean="0"/>
              <a:t>Pangunguha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kagamitan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5" t="28080" r="5353" b="46869"/>
          <a:stretch/>
        </p:blipFill>
        <p:spPr>
          <a:xfrm rot="510173">
            <a:off x="5210139" y="1313638"/>
            <a:ext cx="3415735" cy="46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Cyber Bullying</a:t>
            </a:r>
            <a:endParaRPr lang="en-US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3810000" cy="3508977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Pagpapadala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masamang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mensahe</a:t>
            </a:r>
            <a:endParaRPr lang="en-US" sz="2800" b="1" dirty="0" smtClean="0"/>
          </a:p>
          <a:p>
            <a:r>
              <a:rPr lang="en-US" sz="2800" b="1" dirty="0" err="1" smtClean="0"/>
              <a:t>Pagbibigay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malupit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komento</a:t>
            </a:r>
            <a:endParaRPr lang="en-US" sz="2800" b="1" dirty="0" smtClean="0"/>
          </a:p>
          <a:p>
            <a:r>
              <a:rPr lang="en-US" sz="2800" b="1" dirty="0" err="1" smtClean="0"/>
              <a:t>Pagpaskil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malisyosong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larawan</a:t>
            </a:r>
            <a:endParaRPr lang="en-US" sz="2800" b="1" dirty="0" smtClean="0"/>
          </a:p>
          <a:p>
            <a:r>
              <a:rPr lang="en-US" sz="2800" b="1" dirty="0" err="1" smtClean="0"/>
              <a:t>Pagbabanta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29091" r="46886" b="47474"/>
          <a:stretch/>
        </p:blipFill>
        <p:spPr>
          <a:xfrm rot="476112">
            <a:off x="4207604" y="1962653"/>
            <a:ext cx="3933673" cy="42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486</Words>
  <Application>Microsoft Office PowerPoint</Application>
  <PresentationFormat>On-screen Show (4:3)</PresentationFormat>
  <Paragraphs>172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Austin</vt:lpstr>
      <vt:lpstr>PowerPoint Presentation</vt:lpstr>
      <vt:lpstr>KARAHASAN</vt:lpstr>
      <vt:lpstr>PowerPoint Presentation</vt:lpstr>
      <vt:lpstr>Karahasan</vt:lpstr>
      <vt:lpstr>ANG  PAMBUBULAS  O BULLYING</vt:lpstr>
      <vt:lpstr>Pasalitang Pambubulas</vt:lpstr>
      <vt:lpstr>Sosyal o Relasyonal na Pambubulas</vt:lpstr>
      <vt:lpstr>Pisikal na Pambubulas</vt:lpstr>
      <vt:lpstr>Cyber Bullying</vt:lpstr>
      <vt:lpstr>Profile ng mga Karakter sa Pambubulas </vt:lpstr>
      <vt:lpstr>Ang  Nambubulas</vt:lpstr>
      <vt:lpstr>PowerPoint Presentation</vt:lpstr>
      <vt:lpstr>Ang Binubulas </vt:lpstr>
      <vt:lpstr>PowerPoint Presentation</vt:lpstr>
      <vt:lpstr>Mga Epekto ng Pambubulas</vt:lpstr>
      <vt:lpstr>PowerPoint Presentation</vt:lpstr>
      <vt:lpstr>PowerPoint Presentation</vt:lpstr>
      <vt:lpstr>Paglahok sa Fraternity o Gang</vt:lpstr>
      <vt:lpstr>PowerPoint Presentation</vt:lpstr>
      <vt:lpstr>PowerPoint Presentation</vt:lpstr>
      <vt:lpstr>Pagmamahal sa…</vt:lpstr>
      <vt:lpstr>TANDAAN!</vt:lpstr>
      <vt:lpstr>  QUIZ no.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QUIZ no.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Modyul 14: KARAHASAN SA PAARALAN</dc:title>
  <dc:creator>HP</dc:creator>
  <cp:lastModifiedBy>HP</cp:lastModifiedBy>
  <cp:revision>19</cp:revision>
  <dcterms:created xsi:type="dcterms:W3CDTF">2019-02-10T06:06:43Z</dcterms:created>
  <dcterms:modified xsi:type="dcterms:W3CDTF">2019-03-26T07:10:11Z</dcterms:modified>
</cp:coreProperties>
</file>