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90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1225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56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2197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36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95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676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2365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436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824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14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333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442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823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1857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624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C2C4-C634-436D-9D32-07B4BFD960BE}" type="datetimeFigureOut">
              <a:rPr lang="en-PH" smtClean="0"/>
              <a:t>05/09/2018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CE0BAA-0F7A-48BD-9F48-CE556A22B6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37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968" y="561075"/>
            <a:ext cx="7766936" cy="991809"/>
          </a:xfrm>
        </p:spPr>
        <p:txBody>
          <a:bodyPr/>
          <a:lstStyle/>
          <a:p>
            <a:r>
              <a:rPr lang="en-PH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Modyul</a:t>
            </a:r>
            <a:r>
              <a:rPr lang="en-PH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1 </a:t>
            </a:r>
            <a:endParaRPr lang="en-PH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5791"/>
            <a:ext cx="4343854" cy="585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968" y="1257906"/>
            <a:ext cx="7955621" cy="3077029"/>
          </a:xfrm>
        </p:spPr>
        <p:txBody>
          <a:bodyPr>
            <a:normAutofit/>
          </a:bodyPr>
          <a:lstStyle/>
          <a:p>
            <a:r>
              <a:rPr lang="en-PH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PH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ISIP at</a:t>
            </a:r>
          </a:p>
          <a:p>
            <a:r>
              <a:rPr lang="en-PH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KILOS LOOB</a:t>
            </a:r>
            <a:endParaRPr lang="en-PH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6" y="3367312"/>
            <a:ext cx="60769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11" t="22173" r="14750" b="7192"/>
          <a:stretch/>
        </p:blipFill>
        <p:spPr>
          <a:xfrm>
            <a:off x="101600" y="130628"/>
            <a:ext cx="11916229" cy="66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58" t="15625" r="19434" b="11160"/>
          <a:stretch/>
        </p:blipFill>
        <p:spPr>
          <a:xfrm>
            <a:off x="116115" y="145143"/>
            <a:ext cx="11901714" cy="65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r>
              <a:rPr lang="en-PH" dirty="0" err="1" smtClean="0">
                <a:solidFill>
                  <a:schemeClr val="tx1"/>
                </a:solidFill>
              </a:rPr>
              <a:t>Tanong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391331"/>
            <a:ext cx="9598780" cy="4965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1.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Tugma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sinulat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iisipin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gagawin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bawat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situwasyon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Ipaliwanag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sagot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2.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dapat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iniisip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ay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lagi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bang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tugma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ginagawa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Ipaliwanag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Bakit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may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pagkakataong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tama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wasto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naiisip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mong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gawin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subalit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hindi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ginagawa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4.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Kapag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naisip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mong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hindi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tama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ginawa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binabago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Bakit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Bakit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hindi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5.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Paano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mapangangatawanang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gawin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mga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mabuting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bagay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iniisip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588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968" y="561075"/>
            <a:ext cx="7766936" cy="991809"/>
          </a:xfrm>
        </p:spPr>
        <p:txBody>
          <a:bodyPr/>
          <a:lstStyle/>
          <a:p>
            <a:r>
              <a:rPr lang="en-PH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Modyul</a:t>
            </a:r>
            <a:r>
              <a:rPr lang="en-PH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1 </a:t>
            </a:r>
            <a:endParaRPr lang="en-PH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5791"/>
            <a:ext cx="4343854" cy="585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968" y="1257906"/>
            <a:ext cx="7955621" cy="3077029"/>
          </a:xfrm>
        </p:spPr>
        <p:txBody>
          <a:bodyPr>
            <a:normAutofit/>
          </a:bodyPr>
          <a:lstStyle/>
          <a:p>
            <a:r>
              <a:rPr lang="en-PH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PH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ISIP at</a:t>
            </a:r>
          </a:p>
          <a:p>
            <a:r>
              <a:rPr lang="en-PH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KILOS LOOB</a:t>
            </a:r>
            <a:endParaRPr lang="en-PH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6" y="3367312"/>
            <a:ext cx="60769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0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05" y="638629"/>
            <a:ext cx="8596668" cy="5689599"/>
          </a:xfrm>
        </p:spPr>
        <p:txBody>
          <a:bodyPr>
            <a:normAutofit/>
          </a:bodyPr>
          <a:lstStyle/>
          <a:p>
            <a:pPr lvl="0"/>
            <a:r>
              <a:rPr lang="en-PH" sz="3600" i="1" dirty="0" err="1">
                <a:solidFill>
                  <a:schemeClr val="tx1"/>
                </a:solidFill>
              </a:rPr>
              <a:t>Ang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tao</a:t>
            </a:r>
            <a:r>
              <a:rPr lang="en-PH" sz="3600" i="1" dirty="0">
                <a:solidFill>
                  <a:schemeClr val="tx1"/>
                </a:solidFill>
              </a:rPr>
              <a:t> ay </a:t>
            </a:r>
            <a:r>
              <a:rPr lang="en-PH" sz="3600" i="1" dirty="0" err="1">
                <a:solidFill>
                  <a:schemeClr val="tx1"/>
                </a:solidFill>
              </a:rPr>
              <a:t>nilikha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ayon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sa</a:t>
            </a:r>
            <a:r>
              <a:rPr lang="en-PH" sz="3600" i="1" dirty="0">
                <a:solidFill>
                  <a:schemeClr val="tx1"/>
                </a:solidFill>
              </a:rPr>
              <a:t> “</a:t>
            </a:r>
            <a:r>
              <a:rPr lang="en-PH" sz="3600" i="1" u="sng" dirty="0" err="1">
                <a:solidFill>
                  <a:schemeClr val="tx1"/>
                </a:solidFill>
              </a:rPr>
              <a:t>wangis</a:t>
            </a:r>
            <a:r>
              <a:rPr lang="en-PH" sz="3600" i="1" u="sng" dirty="0">
                <a:solidFill>
                  <a:schemeClr val="tx1"/>
                </a:solidFill>
              </a:rPr>
              <a:t> </a:t>
            </a:r>
            <a:r>
              <a:rPr lang="en-PH" sz="3600" i="1" u="sng" dirty="0" err="1">
                <a:solidFill>
                  <a:schemeClr val="tx1"/>
                </a:solidFill>
              </a:rPr>
              <a:t>ng</a:t>
            </a:r>
            <a:r>
              <a:rPr lang="en-PH" sz="3600" i="1" u="sng" dirty="0">
                <a:solidFill>
                  <a:schemeClr val="tx1"/>
                </a:solidFill>
              </a:rPr>
              <a:t> </a:t>
            </a:r>
            <a:r>
              <a:rPr lang="en-PH" sz="3600" i="1" u="sng" dirty="0" err="1">
                <a:solidFill>
                  <a:schemeClr val="tx1"/>
                </a:solidFill>
              </a:rPr>
              <a:t>Diyos</a:t>
            </a:r>
            <a:r>
              <a:rPr lang="en-PH" sz="3600" i="1" u="sng" dirty="0">
                <a:solidFill>
                  <a:schemeClr val="tx1"/>
                </a:solidFill>
              </a:rPr>
              <a:t>” </a:t>
            </a:r>
            <a:r>
              <a:rPr lang="en-PH" sz="3600" i="1" dirty="0" err="1">
                <a:solidFill>
                  <a:schemeClr val="tx1"/>
                </a:solidFill>
              </a:rPr>
              <a:t>kaya’t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tinatawag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na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obra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maestra</a:t>
            </a:r>
            <a:r>
              <a:rPr lang="en-PH" sz="3600" i="1" dirty="0">
                <a:solidFill>
                  <a:schemeClr val="tx1"/>
                </a:solidFill>
              </a:rPr>
              <a:t>. </a:t>
            </a:r>
            <a:endParaRPr lang="en-PH" sz="3600" i="1" dirty="0" smtClean="0">
              <a:solidFill>
                <a:schemeClr val="tx1"/>
              </a:solidFill>
            </a:endParaRPr>
          </a:p>
          <a:p>
            <a:r>
              <a:rPr lang="en-PH" sz="3200" i="1" dirty="0" smtClean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Kawangis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ng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Diyos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ang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tao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dahil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sa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kakayahan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niyang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makaalam</a:t>
            </a:r>
            <a:r>
              <a:rPr lang="en-PH" sz="3200" i="1" dirty="0">
                <a:solidFill>
                  <a:schemeClr val="tx1"/>
                </a:solidFill>
              </a:rPr>
              <a:t> at </a:t>
            </a:r>
            <a:r>
              <a:rPr lang="en-PH" sz="3200" i="1" dirty="0" err="1">
                <a:solidFill>
                  <a:schemeClr val="tx1"/>
                </a:solidFill>
              </a:rPr>
              <a:t>magpasya</a:t>
            </a:r>
            <a:r>
              <a:rPr lang="en-PH" sz="3200" i="1" dirty="0">
                <a:solidFill>
                  <a:schemeClr val="tx1"/>
                </a:solidFill>
              </a:rPr>
              <a:t> </a:t>
            </a:r>
            <a:r>
              <a:rPr lang="en-PH" sz="3200" i="1" dirty="0" err="1">
                <a:solidFill>
                  <a:schemeClr val="tx1"/>
                </a:solidFill>
              </a:rPr>
              <a:t>nang</a:t>
            </a:r>
            <a:r>
              <a:rPr lang="en-PH" sz="3200" i="1" dirty="0">
                <a:solidFill>
                  <a:schemeClr val="tx1"/>
                </a:solidFill>
              </a:rPr>
              <a:t> Malaya. </a:t>
            </a:r>
          </a:p>
          <a:p>
            <a:pPr lvl="0"/>
            <a:r>
              <a:rPr lang="en-PH" sz="3600" i="1" dirty="0" err="1">
                <a:solidFill>
                  <a:schemeClr val="tx1"/>
                </a:solidFill>
              </a:rPr>
              <a:t>Ang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bawat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indibidwal</a:t>
            </a:r>
            <a:r>
              <a:rPr lang="en-PH" sz="3600" i="1" dirty="0">
                <a:solidFill>
                  <a:schemeClr val="tx1"/>
                </a:solidFill>
              </a:rPr>
              <a:t> ay </a:t>
            </a:r>
            <a:r>
              <a:rPr lang="en-PH" sz="3600" i="1" dirty="0" err="1">
                <a:solidFill>
                  <a:schemeClr val="tx1"/>
                </a:solidFill>
              </a:rPr>
              <a:t>biniyayaan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ng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iba’t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ibang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kakayahan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na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nagpapadakila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sa</a:t>
            </a:r>
            <a:r>
              <a:rPr lang="en-PH" sz="3600" i="1" dirty="0">
                <a:solidFill>
                  <a:schemeClr val="tx1"/>
                </a:solidFill>
              </a:rPr>
              <a:t> </a:t>
            </a:r>
            <a:r>
              <a:rPr lang="en-PH" sz="3600" i="1" dirty="0" err="1">
                <a:solidFill>
                  <a:schemeClr val="tx1"/>
                </a:solidFill>
              </a:rPr>
              <a:t>kanya</a:t>
            </a:r>
            <a:r>
              <a:rPr lang="en-PH" sz="3600" i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PH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6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Isip</a:t>
            </a:r>
            <a:endParaRPr lang="en-PH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6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Puso</a:t>
            </a:r>
            <a:r>
              <a:rPr lang="en-PH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PH" sz="6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</a:t>
            </a:r>
            <a:r>
              <a:rPr lang="en-PH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PH" sz="6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katawan</a:t>
            </a:r>
            <a:endParaRPr lang="en-PH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4" y="814706"/>
            <a:ext cx="9144000" cy="10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Tatlong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mahahalagang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sangkap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PH" sz="36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Jr.)</a:t>
            </a:r>
            <a:endParaRPr lang="en-PH" sz="3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314" y="814706"/>
            <a:ext cx="9144000" cy="10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Tatlong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mahahalagang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sangkap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PH" sz="36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Jr.)</a:t>
            </a:r>
            <a:endParaRPr lang="en-PH" sz="3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57" y="2237884"/>
            <a:ext cx="8955314" cy="338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PH" sz="3200" b="1" u="sng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Isip</a:t>
            </a:r>
            <a:r>
              <a:rPr lang="en-PH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May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kakayahang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mag-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isip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alamin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diwa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buod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isang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bagay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Ito ay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tinatawag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PH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Katalinuhan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(intellect) </a:t>
            </a:r>
            <a:endParaRPr lang="en-PH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Katwiran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(reason) </a:t>
            </a:r>
            <a:endParaRPr lang="en-PH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Intelektwal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kamalayan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(intellectual consciousness)</a:t>
            </a:r>
            <a:endParaRPr lang="en-PH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Konsensya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(conscience) </a:t>
            </a:r>
            <a:endParaRPr lang="en-PH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Intelektwal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memorya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(intellectual memory) </a:t>
            </a:r>
            <a:endParaRPr lang="en-PH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314" y="814706"/>
            <a:ext cx="9144000" cy="10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Tatlong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mahahalagang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sangkap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PH" sz="36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Jr.)</a:t>
            </a:r>
            <a:endParaRPr lang="en-PH" sz="3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286" y="2237884"/>
            <a:ext cx="8955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PH" sz="4000" b="1" dirty="0" smtClean="0">
                <a:latin typeface="Bookman Old Style" panose="02050604050505020204" pitchFamily="18" charset="0"/>
              </a:rPr>
              <a:t>2. </a:t>
            </a:r>
            <a:r>
              <a:rPr lang="en-PH" sz="4000" b="1" dirty="0" err="1" smtClean="0">
                <a:latin typeface="Bookman Old Style" panose="02050604050505020204" pitchFamily="18" charset="0"/>
              </a:rPr>
              <a:t>Puso</a:t>
            </a:r>
            <a:r>
              <a:rPr lang="en-PH" sz="4000" b="1" dirty="0" smtClean="0">
                <a:latin typeface="Bookman Old Style" panose="02050604050505020204" pitchFamily="18" charset="0"/>
              </a:rPr>
              <a:t> </a:t>
            </a:r>
          </a:p>
          <a:p>
            <a:pPr lvl="0"/>
            <a:r>
              <a:rPr lang="en-PH" sz="4000" dirty="0" smtClean="0">
                <a:latin typeface="Bookman Old Style" panose="02050604050505020204" pitchFamily="18" charset="0"/>
              </a:rPr>
              <a:t>– </a:t>
            </a:r>
            <a:r>
              <a:rPr lang="en-PH" sz="4000" dirty="0" err="1">
                <a:latin typeface="Bookman Old Style" panose="02050604050505020204" pitchFamily="18" charset="0"/>
              </a:rPr>
              <a:t>ito</a:t>
            </a:r>
            <a:r>
              <a:rPr lang="en-PH" sz="4000" dirty="0">
                <a:latin typeface="Bookman Old Style" panose="02050604050505020204" pitchFamily="18" charset="0"/>
              </a:rPr>
              <a:t> ay </a:t>
            </a:r>
            <a:r>
              <a:rPr lang="en-PH" sz="4000" dirty="0" err="1">
                <a:latin typeface="Bookman Old Style" panose="02050604050505020204" pitchFamily="18" charset="0"/>
              </a:rPr>
              <a:t>maliit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na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bahagi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katawan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na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bumabalot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sa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buong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pagkatao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tao</a:t>
            </a:r>
            <a:r>
              <a:rPr lang="en-PH" sz="4000" dirty="0">
                <a:latin typeface="Bookman Old Style" panose="02050604050505020204" pitchFamily="18" charset="0"/>
              </a:rPr>
              <a:t>. </a:t>
            </a:r>
          </a:p>
          <a:p>
            <a:r>
              <a:rPr lang="en-PH" sz="4000" dirty="0">
                <a:latin typeface="Bookman Old Style" panose="02050604050505020204" pitchFamily="18" charset="0"/>
              </a:rPr>
              <a:t>-</a:t>
            </a:r>
            <a:r>
              <a:rPr lang="en-PH" sz="4000" dirty="0" err="1">
                <a:latin typeface="Bookman Old Style" panose="02050604050505020204" pitchFamily="18" charset="0"/>
              </a:rPr>
              <a:t>Dito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nanggagaling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ang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pasya</a:t>
            </a:r>
            <a:r>
              <a:rPr lang="en-PH" sz="4000" dirty="0">
                <a:latin typeface="Bookman Old Style" panose="02050604050505020204" pitchFamily="18" charset="0"/>
              </a:rPr>
              <a:t> at </a:t>
            </a:r>
            <a:r>
              <a:rPr lang="en-PH" sz="4000" dirty="0" err="1">
                <a:latin typeface="Bookman Old Style" panose="02050604050505020204" pitchFamily="18" charset="0"/>
              </a:rPr>
              <a:t>emosyon</a:t>
            </a:r>
            <a:r>
              <a:rPr lang="en-PH" sz="40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2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314" y="814706"/>
            <a:ext cx="9144000" cy="10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Tatlong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mahahalagang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sangkap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u="sng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</a:t>
            </a:r>
            <a:r>
              <a:rPr lang="en-PH" sz="2800" u="sng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PH" sz="36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</a:t>
            </a:r>
            <a:r>
              <a:rPr lang="en-PH" sz="28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PH" sz="28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Jr.)</a:t>
            </a:r>
            <a:endParaRPr lang="en-PH" sz="3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716" y="2237884"/>
            <a:ext cx="89553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PH" sz="4000" b="1" dirty="0" smtClean="0">
                <a:latin typeface="Bookman Old Style" panose="02050604050505020204" pitchFamily="18" charset="0"/>
              </a:rPr>
              <a:t>3. </a:t>
            </a:r>
            <a:r>
              <a:rPr lang="en-PH" sz="4000" b="1" dirty="0" err="1" smtClean="0">
                <a:latin typeface="Bookman Old Style" panose="02050604050505020204" pitchFamily="18" charset="0"/>
              </a:rPr>
              <a:t>Kamay</a:t>
            </a:r>
            <a:r>
              <a:rPr lang="en-PH" sz="4000" b="1" dirty="0" smtClean="0">
                <a:latin typeface="Bookman Old Style" panose="02050604050505020204" pitchFamily="18" charset="0"/>
              </a:rPr>
              <a:t> </a:t>
            </a:r>
            <a:r>
              <a:rPr lang="en-PH" sz="4000" b="1" dirty="0">
                <a:latin typeface="Bookman Old Style" panose="02050604050505020204" pitchFamily="18" charset="0"/>
              </a:rPr>
              <a:t>o </a:t>
            </a:r>
            <a:r>
              <a:rPr lang="en-PH" sz="4000" b="1" dirty="0" err="1" smtClean="0">
                <a:latin typeface="Bookman Old Style" panose="02050604050505020204" pitchFamily="18" charset="0"/>
              </a:rPr>
              <a:t>katawan</a:t>
            </a:r>
            <a:endParaRPr lang="en-PH" sz="4000" b="1" dirty="0" smtClean="0">
              <a:latin typeface="Bookman Old Style" panose="02050604050505020204" pitchFamily="18" charset="0"/>
            </a:endParaRPr>
          </a:p>
          <a:p>
            <a:pPr lvl="0"/>
            <a:r>
              <a:rPr lang="en-PH" sz="4000" b="1" dirty="0" smtClean="0">
                <a:latin typeface="Bookman Old Style" panose="02050604050505020204" pitchFamily="18" charset="0"/>
              </a:rPr>
              <a:t> </a:t>
            </a:r>
            <a:r>
              <a:rPr lang="en-PH" sz="4000" dirty="0">
                <a:latin typeface="Bookman Old Style" panose="02050604050505020204" pitchFamily="18" charset="0"/>
              </a:rPr>
              <a:t>– </a:t>
            </a:r>
            <a:r>
              <a:rPr lang="en-PH" sz="4000" dirty="0" err="1">
                <a:latin typeface="Bookman Old Style" panose="02050604050505020204" pitchFamily="18" charset="0"/>
              </a:rPr>
              <a:t>ito</a:t>
            </a:r>
            <a:r>
              <a:rPr lang="en-PH" sz="4000" dirty="0">
                <a:latin typeface="Bookman Old Style" panose="02050604050505020204" pitchFamily="18" charset="0"/>
              </a:rPr>
              <a:t> ay </a:t>
            </a:r>
            <a:r>
              <a:rPr lang="en-PH" sz="4000" dirty="0" err="1">
                <a:latin typeface="Bookman Old Style" panose="02050604050505020204" pitchFamily="18" charset="0"/>
              </a:rPr>
              <a:t>sumasagisag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sa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pandama</a:t>
            </a:r>
            <a:r>
              <a:rPr lang="en-PH" sz="4000" dirty="0">
                <a:latin typeface="Bookman Old Style" panose="02050604050505020204" pitchFamily="18" charset="0"/>
              </a:rPr>
              <a:t>, </a:t>
            </a:r>
            <a:r>
              <a:rPr lang="en-PH" sz="4000" dirty="0" err="1">
                <a:latin typeface="Bookman Old Style" panose="02050604050505020204" pitchFamily="18" charset="0"/>
              </a:rPr>
              <a:t>panghawak</a:t>
            </a:r>
            <a:r>
              <a:rPr lang="en-PH" sz="4000" dirty="0">
                <a:latin typeface="Bookman Old Style" panose="02050604050505020204" pitchFamily="18" charset="0"/>
              </a:rPr>
              <a:t>, </a:t>
            </a:r>
            <a:r>
              <a:rPr lang="en-PH" sz="4000" dirty="0" err="1">
                <a:latin typeface="Bookman Old Style" panose="02050604050505020204" pitchFamily="18" charset="0"/>
              </a:rPr>
              <a:t>paggalaw</a:t>
            </a:r>
            <a:r>
              <a:rPr lang="en-PH" sz="4000" dirty="0">
                <a:latin typeface="Bookman Old Style" panose="02050604050505020204" pitchFamily="18" charset="0"/>
              </a:rPr>
              <a:t> at </a:t>
            </a:r>
            <a:r>
              <a:rPr lang="en-PH" sz="4000" dirty="0" err="1">
                <a:latin typeface="Bookman Old Style" panose="02050604050505020204" pitchFamily="18" charset="0"/>
              </a:rPr>
              <a:t>pagsasalita</a:t>
            </a:r>
            <a:r>
              <a:rPr lang="en-PH" sz="4000" dirty="0">
                <a:latin typeface="Bookman Old Style" panose="02050604050505020204" pitchFamily="18" charset="0"/>
              </a:rPr>
              <a:t> (</a:t>
            </a:r>
            <a:r>
              <a:rPr lang="en-PH" sz="4000" dirty="0" err="1">
                <a:latin typeface="Bookman Old Style" panose="02050604050505020204" pitchFamily="18" charset="0"/>
              </a:rPr>
              <a:t>sa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bibig</a:t>
            </a:r>
            <a:r>
              <a:rPr lang="en-PH" sz="4000" dirty="0">
                <a:latin typeface="Bookman Old Style" panose="02050604050505020204" pitchFamily="18" charset="0"/>
              </a:rPr>
              <a:t> o </a:t>
            </a:r>
            <a:r>
              <a:rPr lang="en-PH" sz="4000" dirty="0" err="1">
                <a:latin typeface="Bookman Old Style" panose="02050604050505020204" pitchFamily="18" charset="0"/>
              </a:rPr>
              <a:t>pagsusulat</a:t>
            </a:r>
            <a:r>
              <a:rPr lang="en-PH" sz="4000" dirty="0">
                <a:latin typeface="Bookman Old Style" panose="02050604050505020204" pitchFamily="18" charset="0"/>
              </a:rPr>
              <a:t>). </a:t>
            </a:r>
          </a:p>
          <a:p>
            <a:r>
              <a:rPr lang="en-PH" sz="4000" dirty="0">
                <a:latin typeface="Bookman Old Style" panose="02050604050505020204" pitchFamily="18" charset="0"/>
              </a:rPr>
              <a:t>-Ito ay </a:t>
            </a:r>
            <a:r>
              <a:rPr lang="en-PH" sz="4000" dirty="0" err="1">
                <a:latin typeface="Bookman Old Style" panose="02050604050505020204" pitchFamily="18" charset="0"/>
              </a:rPr>
              <a:t>karaniwang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ginagamit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sa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pagsasakatuparan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ng</a:t>
            </a:r>
            <a:r>
              <a:rPr lang="en-PH" sz="4000" dirty="0">
                <a:latin typeface="Bookman Old Style" panose="02050604050505020204" pitchFamily="18" charset="0"/>
              </a:rPr>
              <a:t> </a:t>
            </a:r>
            <a:r>
              <a:rPr lang="en-PH" sz="4000" dirty="0" err="1">
                <a:latin typeface="Bookman Old Style" panose="02050604050505020204" pitchFamily="18" charset="0"/>
              </a:rPr>
              <a:t>isang</a:t>
            </a:r>
            <a:r>
              <a:rPr lang="en-PH" sz="4000" dirty="0">
                <a:latin typeface="Bookman Old Style" panose="02050604050505020204" pitchFamily="18" charset="0"/>
              </a:rPr>
              <a:t> kilos o </a:t>
            </a:r>
            <a:r>
              <a:rPr lang="en-PH" sz="4000" dirty="0" err="1">
                <a:latin typeface="Bookman Old Style" panose="02050604050505020204" pitchFamily="18" charset="0"/>
              </a:rPr>
              <a:t>gawa</a:t>
            </a:r>
            <a:r>
              <a:rPr lang="en-PH" sz="4000" dirty="0"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61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05" y="767218"/>
            <a:ext cx="8669866" cy="4878839"/>
          </a:xfrm>
        </p:spPr>
        <p:txBody>
          <a:bodyPr>
            <a:normAutofit/>
          </a:bodyPr>
          <a:lstStyle/>
          <a:p>
            <a:pPr algn="ctr"/>
            <a:r>
              <a:rPr lang="en-PH" sz="3600" b="1" u="sng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Isip</a:t>
            </a:r>
            <a:endParaRPr lang="en-PH" sz="36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-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may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kapangyarihang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		</a:t>
            </a:r>
            <a:r>
              <a:rPr lang="en-PH" sz="36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mangatwiran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en-PH" sz="36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Kilos-</a:t>
            </a:r>
            <a:r>
              <a:rPr lang="en-PH" sz="3600" b="1" u="sng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loob</a:t>
            </a:r>
            <a:endParaRPr lang="en-PH" sz="36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-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may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kapagyarihang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pumili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  <a:r>
              <a:rPr lang="en-PH" sz="36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magpasya</a:t>
            </a: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at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isakatuparan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  <a:r>
              <a:rPr lang="en-PH" sz="36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pinili</a:t>
            </a:r>
            <a:r>
              <a:rPr lang="en-PH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 </a:t>
            </a:r>
          </a:p>
          <a:p>
            <a:pPr marL="0" indent="0">
              <a:buNone/>
            </a:pPr>
            <a:endParaRPr lang="en-PH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u="sng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Pagtuklas</a:t>
            </a:r>
            <a:r>
              <a:rPr lang="en-PH" sz="44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u="sng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44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dating </a:t>
            </a:r>
            <a:r>
              <a:rPr lang="en-PH" sz="4400" u="sng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kaalaman</a:t>
            </a:r>
            <a:endParaRPr lang="en-PH" sz="440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505" y="1725161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Upang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malaman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kung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paano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naging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bukod-tangi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tao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sa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iba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pang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nilikhang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may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buhay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tulad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halaman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at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hayop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kilalanin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mo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lubos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kakayahan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tao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.  Sa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pamamagitan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larawan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paghambingin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gagawin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dalawang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nilikha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sa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isang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situwasyon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.    </a:t>
            </a:r>
            <a:endParaRPr lang="en-PH" sz="32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n-PH" sz="32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Sa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iyong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kuwaderno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isulat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ang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iyong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sagot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sa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mga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tanong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na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kasunod</a:t>
            </a:r>
            <a:r>
              <a:rPr lang="en-PH" sz="3200" dirty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39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2725"/>
              </p:ext>
            </p:extLst>
          </p:nvPr>
        </p:nvGraphicFramePr>
        <p:xfrm>
          <a:off x="522515" y="827315"/>
          <a:ext cx="8984341" cy="4000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043"/>
                <a:gridCol w="2995420"/>
                <a:gridCol w="3692878"/>
              </a:tblGrid>
              <a:tr h="899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PH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 dirty="0" err="1">
                          <a:effectLst/>
                          <a:latin typeface="Bookman Old Style" panose="02050604050505020204" pitchFamily="18" charset="0"/>
                        </a:rPr>
                        <a:t>Isip</a:t>
                      </a:r>
                      <a:endParaRPr lang="en-PH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 dirty="0">
                          <a:effectLst/>
                          <a:latin typeface="Bookman Old Style" panose="02050604050505020204" pitchFamily="18" charset="0"/>
                        </a:rPr>
                        <a:t>Kilos-</a:t>
                      </a:r>
                      <a:r>
                        <a:rPr lang="en-PH" sz="3200" dirty="0" err="1">
                          <a:effectLst/>
                          <a:latin typeface="Bookman Old Style" panose="02050604050505020204" pitchFamily="18" charset="0"/>
                        </a:rPr>
                        <a:t>loob</a:t>
                      </a:r>
                      <a:endParaRPr lang="en-PH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0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 dirty="0" err="1">
                          <a:effectLst/>
                          <a:latin typeface="Bookman Old Style" panose="02050604050505020204" pitchFamily="18" charset="0"/>
                        </a:rPr>
                        <a:t>Gamit</a:t>
                      </a:r>
                      <a:endParaRPr lang="en-PH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>
                          <a:effectLst/>
                          <a:latin typeface="Bookman Old Style" panose="02050604050505020204" pitchFamily="18" charset="0"/>
                        </a:rPr>
                        <a:t>Pag-unawa</a:t>
                      </a:r>
                      <a:endParaRPr lang="en-PH" sz="4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 dirty="0" err="1">
                          <a:effectLst/>
                          <a:latin typeface="Bookman Old Style" panose="02050604050505020204" pitchFamily="18" charset="0"/>
                        </a:rPr>
                        <a:t>Kumilos</a:t>
                      </a:r>
                      <a:r>
                        <a:rPr lang="en-PH" sz="3200" dirty="0">
                          <a:effectLst/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en-PH" sz="3200" dirty="0" err="1">
                          <a:effectLst/>
                          <a:latin typeface="Bookman Old Style" panose="02050604050505020204" pitchFamily="18" charset="0"/>
                        </a:rPr>
                        <a:t>gumawa</a:t>
                      </a:r>
                      <a:endParaRPr lang="en-PH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0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>
                          <a:effectLst/>
                          <a:latin typeface="Bookman Old Style" panose="02050604050505020204" pitchFamily="18" charset="0"/>
                        </a:rPr>
                        <a:t>Tunguhin</a:t>
                      </a:r>
                      <a:endParaRPr lang="en-PH" sz="4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>
                          <a:effectLst/>
                          <a:latin typeface="Bookman Old Style" panose="02050604050505020204" pitchFamily="18" charset="0"/>
                        </a:rPr>
                        <a:t>katotohanan</a:t>
                      </a:r>
                      <a:endParaRPr lang="en-PH" sz="4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3200" dirty="0" err="1">
                          <a:effectLst/>
                          <a:latin typeface="Bookman Old Style" panose="02050604050505020204" pitchFamily="18" charset="0"/>
                        </a:rPr>
                        <a:t>Kabutihan</a:t>
                      </a:r>
                      <a:endParaRPr lang="en-PH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9" y="534989"/>
            <a:ext cx="8596668" cy="3880773"/>
          </a:xfrm>
        </p:spPr>
        <p:txBody>
          <a:bodyPr>
            <a:noAutofit/>
          </a:bodyPr>
          <a:lstStyle/>
          <a:p>
            <a:r>
              <a:rPr lang="en-PH" sz="4000" b="1" i="1" dirty="0" smtClean="0">
                <a:latin typeface="Bookman Old Style" panose="02050604050505020204" pitchFamily="18" charset="0"/>
              </a:rPr>
              <a:t>Kilos </a:t>
            </a:r>
            <a:r>
              <a:rPr lang="en-PH" sz="4000" b="1" i="1" dirty="0" err="1">
                <a:latin typeface="Bookman Old Style" panose="02050604050505020204" pitchFamily="18" charset="0"/>
              </a:rPr>
              <a:t>loob</a:t>
            </a:r>
            <a:r>
              <a:rPr lang="en-PH" sz="4000" b="1" i="1" dirty="0">
                <a:latin typeface="Bookman Old Style" panose="02050604050505020204" pitchFamily="18" charset="0"/>
              </a:rPr>
              <a:t>- </a:t>
            </a:r>
            <a:r>
              <a:rPr lang="en-PH" sz="4000" i="1" dirty="0">
                <a:latin typeface="Bookman Old Style" panose="02050604050505020204" pitchFamily="18" charset="0"/>
              </a:rPr>
              <a:t>ay </a:t>
            </a:r>
            <a:r>
              <a:rPr lang="en-PH" sz="4000" i="1" dirty="0" err="1">
                <a:latin typeface="Bookman Old Style" panose="02050604050505020204" pitchFamily="18" charset="0"/>
              </a:rPr>
              <a:t>isang</a:t>
            </a:r>
            <a:r>
              <a:rPr lang="en-PH" sz="4000" i="1" dirty="0">
                <a:latin typeface="Bookman Old Style" panose="02050604050505020204" pitchFamily="18" charset="0"/>
              </a:rPr>
              <a:t> </a:t>
            </a:r>
            <a:r>
              <a:rPr lang="en-PH" sz="4000" i="1" dirty="0" err="1">
                <a:latin typeface="Bookman Old Style" panose="02050604050505020204" pitchFamily="18" charset="0"/>
              </a:rPr>
              <a:t>makatwirang</a:t>
            </a:r>
            <a:r>
              <a:rPr lang="en-PH" sz="4000" i="1" dirty="0">
                <a:latin typeface="Bookman Old Style" panose="02050604050505020204" pitchFamily="18" charset="0"/>
              </a:rPr>
              <a:t> </a:t>
            </a:r>
            <a:r>
              <a:rPr lang="en-PH" sz="4000" i="1" dirty="0" err="1">
                <a:latin typeface="Bookman Old Style" panose="02050604050505020204" pitchFamily="18" charset="0"/>
              </a:rPr>
              <a:t>pagkagusto</a:t>
            </a:r>
            <a:r>
              <a:rPr lang="en-PH" sz="4000" i="1" dirty="0">
                <a:latin typeface="Bookman Old Style" panose="02050604050505020204" pitchFamily="18" charset="0"/>
              </a:rPr>
              <a:t> (rational appetency) </a:t>
            </a:r>
            <a:r>
              <a:rPr lang="en-PH" sz="4000" i="1" dirty="0" err="1">
                <a:latin typeface="Bookman Old Style" panose="02050604050505020204" pitchFamily="18" charset="0"/>
              </a:rPr>
              <a:t>sapagkat</a:t>
            </a:r>
            <a:r>
              <a:rPr lang="en-PH" sz="4000" i="1" dirty="0">
                <a:latin typeface="Bookman Old Style" panose="02050604050505020204" pitchFamily="18" charset="0"/>
              </a:rPr>
              <a:t> </a:t>
            </a:r>
            <a:r>
              <a:rPr lang="en-PH" sz="4000" i="1" dirty="0" err="1">
                <a:latin typeface="Bookman Old Style" panose="02050604050505020204" pitchFamily="18" charset="0"/>
              </a:rPr>
              <a:t>ito</a:t>
            </a:r>
            <a:r>
              <a:rPr lang="en-PH" sz="4000" i="1" dirty="0">
                <a:latin typeface="Bookman Old Style" panose="02050604050505020204" pitchFamily="18" charset="0"/>
              </a:rPr>
              <a:t> ay </a:t>
            </a:r>
            <a:r>
              <a:rPr lang="en-PH" sz="4000" i="1" dirty="0" err="1">
                <a:latin typeface="Bookman Old Style" panose="02050604050505020204" pitchFamily="18" charset="0"/>
              </a:rPr>
              <a:t>pakultad</a:t>
            </a:r>
            <a:r>
              <a:rPr lang="en-PH" sz="4000" i="1" dirty="0">
                <a:latin typeface="Bookman Old Style" panose="02050604050505020204" pitchFamily="18" charset="0"/>
              </a:rPr>
              <a:t> </a:t>
            </a:r>
            <a:r>
              <a:rPr lang="en-PH" sz="4000" i="1" dirty="0" err="1">
                <a:latin typeface="Bookman Old Style" panose="02050604050505020204" pitchFamily="18" charset="0"/>
              </a:rPr>
              <a:t>na</a:t>
            </a:r>
            <a:r>
              <a:rPr lang="en-PH" sz="4000" i="1" dirty="0">
                <a:latin typeface="Bookman Old Style" panose="02050604050505020204" pitchFamily="18" charset="0"/>
              </a:rPr>
              <a:t> </a:t>
            </a:r>
            <a:r>
              <a:rPr lang="en-PH" sz="4000" b="1" i="1" u="sng" dirty="0" err="1">
                <a:latin typeface="Bookman Old Style" panose="02050604050505020204" pitchFamily="18" charset="0"/>
              </a:rPr>
              <a:t>naaakit</a:t>
            </a:r>
            <a:r>
              <a:rPr lang="en-PH" sz="4000" b="1" i="1" u="sng" dirty="0">
                <a:latin typeface="Bookman Old Style" panose="02050604050505020204" pitchFamily="18" charset="0"/>
              </a:rPr>
              <a:t> </a:t>
            </a:r>
            <a:r>
              <a:rPr lang="en-PH" sz="4000" b="1" i="1" u="sng" dirty="0" err="1">
                <a:latin typeface="Bookman Old Style" panose="02050604050505020204" pitchFamily="18" charset="0"/>
              </a:rPr>
              <a:t>sa</a:t>
            </a:r>
            <a:r>
              <a:rPr lang="en-PH" sz="4000" b="1" i="1" u="sng" dirty="0">
                <a:latin typeface="Bookman Old Style" panose="02050604050505020204" pitchFamily="18" charset="0"/>
              </a:rPr>
              <a:t> </a:t>
            </a:r>
            <a:r>
              <a:rPr lang="en-PH" sz="4000" b="1" i="1" u="sng" dirty="0" err="1">
                <a:latin typeface="Bookman Old Style" panose="02050604050505020204" pitchFamily="18" charset="0"/>
              </a:rPr>
              <a:t>mabuti</a:t>
            </a:r>
            <a:r>
              <a:rPr lang="en-PH" sz="4000" b="1" i="1" u="sng" dirty="0">
                <a:latin typeface="Bookman Old Style" panose="02050604050505020204" pitchFamily="18" charset="0"/>
              </a:rPr>
              <a:t> at </a:t>
            </a:r>
            <a:r>
              <a:rPr lang="en-PH" sz="4000" b="1" i="1" u="sng" dirty="0" err="1">
                <a:latin typeface="Bookman Old Style" panose="02050604050505020204" pitchFamily="18" charset="0"/>
              </a:rPr>
              <a:t>lumalayo</a:t>
            </a:r>
            <a:r>
              <a:rPr lang="en-PH" sz="4000" b="1" i="1" u="sng" dirty="0">
                <a:latin typeface="Bookman Old Style" panose="02050604050505020204" pitchFamily="18" charset="0"/>
              </a:rPr>
              <a:t> </a:t>
            </a:r>
            <a:r>
              <a:rPr lang="en-PH" sz="4000" b="1" i="1" u="sng" dirty="0" err="1">
                <a:latin typeface="Bookman Old Style" panose="02050604050505020204" pitchFamily="18" charset="0"/>
              </a:rPr>
              <a:t>sa</a:t>
            </a:r>
            <a:r>
              <a:rPr lang="en-PH" sz="4000" b="1" i="1" u="sng" dirty="0">
                <a:latin typeface="Bookman Old Style" panose="02050604050505020204" pitchFamily="18" charset="0"/>
              </a:rPr>
              <a:t> </a:t>
            </a:r>
            <a:r>
              <a:rPr lang="en-PH" sz="4000" b="1" i="1" u="sng" dirty="0" err="1">
                <a:latin typeface="Bookman Old Style" panose="02050604050505020204" pitchFamily="18" charset="0"/>
              </a:rPr>
              <a:t>masama</a:t>
            </a:r>
            <a:r>
              <a:rPr lang="en-PH" sz="4000" b="1" i="1" u="sng" dirty="0">
                <a:latin typeface="Bookman Old Style" panose="02050604050505020204" pitchFamily="18" charset="0"/>
              </a:rPr>
              <a:t>.  </a:t>
            </a:r>
          </a:p>
          <a:p>
            <a:pPr marL="0" indent="0">
              <a:buNone/>
            </a:pPr>
            <a:endParaRPr lang="en-PH" sz="4000" i="1" dirty="0" smtClean="0"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en-PH" sz="4000" i="1" dirty="0" smtClean="0">
                <a:latin typeface="Bookman Old Style" panose="02050604050505020204" pitchFamily="18" charset="0"/>
              </a:rPr>
              <a:t>-</a:t>
            </a:r>
            <a:r>
              <a:rPr lang="en-PH" sz="4000" i="1" u="sng" dirty="0" err="1">
                <a:latin typeface="Bookman Old Style" panose="02050604050505020204" pitchFamily="18" charset="0"/>
              </a:rPr>
              <a:t>Sto</a:t>
            </a:r>
            <a:r>
              <a:rPr lang="en-PH" sz="4000" i="1" u="sng" dirty="0">
                <a:latin typeface="Bookman Old Style" panose="02050604050505020204" pitchFamily="18" charset="0"/>
              </a:rPr>
              <a:t>. Tomas de Aquino</a:t>
            </a:r>
            <a:endParaRPr lang="en-PH" sz="4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PH" sz="4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04" y="955903"/>
            <a:ext cx="9308496" cy="5227182"/>
          </a:xfrm>
        </p:spPr>
        <p:txBody>
          <a:bodyPr>
            <a:normAutofit/>
          </a:bodyPr>
          <a:lstStyle/>
          <a:p>
            <a:pPr lvl="0"/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kilos-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loob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ay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umaasa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sa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ibinibigay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na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impormasyon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isip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</a:p>
          <a:p>
            <a:pPr lvl="0"/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bawat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tao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ay may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tungkuling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b="1" u="sng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sanayin</a:t>
            </a:r>
            <a:r>
              <a:rPr lang="en-PH" sz="3600" b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en-PH" sz="3600" b="1" u="sng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paunlarin</a:t>
            </a:r>
            <a:r>
              <a:rPr lang="en-PH" sz="3600" b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at </a:t>
            </a:r>
            <a:r>
              <a:rPr lang="en-PH" sz="3600" b="1" u="sng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gawing</a:t>
            </a:r>
            <a:r>
              <a:rPr lang="en-PH" sz="3600" b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b="1" u="sng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ganap</a:t>
            </a:r>
            <a:r>
              <a:rPr lang="en-PH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isip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at kilos-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loob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</a:p>
          <a:p>
            <a:pPr lvl="0"/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Inaasahang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magkasabay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na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pinauunlad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tao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kanyang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isip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at kilos-</a:t>
            </a:r>
            <a:r>
              <a:rPr lang="en-PH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loob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3614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367"/>
            <a:ext cx="11872686" cy="6741194"/>
          </a:xfrm>
        </p:spPr>
      </p:pic>
      <p:sp>
        <p:nvSpPr>
          <p:cNvPr id="5" name="Rectangle 4"/>
          <p:cNvSpPr/>
          <p:nvPr/>
        </p:nvSpPr>
        <p:spPr>
          <a:xfrm>
            <a:off x="2148114" y="783771"/>
            <a:ext cx="82150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PH" sz="3200" i="1" dirty="0" err="1"/>
              <a:t>Sadyang</a:t>
            </a:r>
            <a:r>
              <a:rPr lang="en-PH" sz="3200" i="1" dirty="0"/>
              <a:t> </a:t>
            </a:r>
            <a:r>
              <a:rPr lang="en-PH" sz="3200" i="1" dirty="0" err="1"/>
              <a:t>natatangi</a:t>
            </a:r>
            <a:r>
              <a:rPr lang="en-PH" sz="3200" i="1" dirty="0"/>
              <a:t> </a:t>
            </a:r>
            <a:r>
              <a:rPr lang="en-PH" sz="3200" i="1" dirty="0" err="1"/>
              <a:t>ang</a:t>
            </a:r>
            <a:r>
              <a:rPr lang="en-PH" sz="3200" i="1" dirty="0"/>
              <a:t> </a:t>
            </a:r>
            <a:r>
              <a:rPr lang="en-PH" sz="3200" i="1" dirty="0" err="1"/>
              <a:t>tao</a:t>
            </a:r>
            <a:r>
              <a:rPr lang="en-PH" sz="3200" i="1" dirty="0"/>
              <a:t> </a:t>
            </a:r>
            <a:r>
              <a:rPr lang="en-PH" sz="3200" i="1" dirty="0" err="1"/>
              <a:t>dahil</a:t>
            </a:r>
            <a:r>
              <a:rPr lang="en-PH" sz="3200" i="1" dirty="0"/>
              <a:t> </a:t>
            </a:r>
            <a:r>
              <a:rPr lang="en-PH" sz="3200" i="1" dirty="0" err="1"/>
              <a:t>sa</a:t>
            </a:r>
            <a:r>
              <a:rPr lang="en-PH" sz="3200" i="1" dirty="0"/>
              <a:t> </a:t>
            </a:r>
            <a:r>
              <a:rPr lang="en-PH" sz="3200" i="1" dirty="0" err="1"/>
              <a:t>kanyang</a:t>
            </a:r>
            <a:r>
              <a:rPr lang="en-PH" sz="3200" i="1" dirty="0"/>
              <a:t> </a:t>
            </a:r>
            <a:r>
              <a:rPr lang="en-PH" sz="3200" b="1" i="1" u="sng" dirty="0" err="1"/>
              <a:t>isip</a:t>
            </a:r>
            <a:r>
              <a:rPr lang="en-PH" sz="3200" b="1" i="1" u="sng" dirty="0"/>
              <a:t> at kilos-</a:t>
            </a:r>
            <a:r>
              <a:rPr lang="en-PH" sz="3200" b="1" i="1" u="sng" dirty="0" err="1"/>
              <a:t>loob</a:t>
            </a:r>
            <a:r>
              <a:rPr lang="en-PH" sz="3200" b="1" i="1" u="sng" dirty="0"/>
              <a:t> </a:t>
            </a:r>
            <a:r>
              <a:rPr lang="en-PH" sz="3200" i="1" dirty="0" err="1"/>
              <a:t>na</a:t>
            </a:r>
            <a:r>
              <a:rPr lang="en-PH" sz="3200" i="1" dirty="0"/>
              <a:t> </a:t>
            </a:r>
            <a:r>
              <a:rPr lang="en-PH" sz="3200" i="1" dirty="0" err="1"/>
              <a:t>taglay</a:t>
            </a:r>
            <a:r>
              <a:rPr lang="en-PH" sz="3200" i="1" dirty="0"/>
              <a:t>. Hindi </a:t>
            </a:r>
            <a:r>
              <a:rPr lang="en-PH" sz="3200" i="1" dirty="0" err="1"/>
              <a:t>tayo</a:t>
            </a:r>
            <a:r>
              <a:rPr lang="en-PH" sz="3200" i="1" dirty="0"/>
              <a:t> </a:t>
            </a:r>
            <a:r>
              <a:rPr lang="en-PH" sz="3200" i="1" dirty="0" err="1"/>
              <a:t>magiging</a:t>
            </a:r>
            <a:r>
              <a:rPr lang="en-PH" sz="3200" i="1" dirty="0"/>
              <a:t> </a:t>
            </a:r>
            <a:r>
              <a:rPr lang="en-PH" sz="3200" i="1" dirty="0" err="1"/>
              <a:t>tao</a:t>
            </a:r>
            <a:r>
              <a:rPr lang="en-PH" sz="3200" i="1" dirty="0"/>
              <a:t> </a:t>
            </a:r>
            <a:r>
              <a:rPr lang="en-PH" sz="3200" i="1" dirty="0" err="1"/>
              <a:t>kapag</a:t>
            </a:r>
            <a:r>
              <a:rPr lang="en-PH" sz="3200" i="1" dirty="0"/>
              <a:t> </a:t>
            </a:r>
            <a:r>
              <a:rPr lang="en-PH" sz="3200" i="1" dirty="0" err="1"/>
              <a:t>hindi</a:t>
            </a:r>
            <a:r>
              <a:rPr lang="en-PH" sz="3200" i="1" dirty="0"/>
              <a:t> </a:t>
            </a:r>
            <a:r>
              <a:rPr lang="en-PH" sz="3200" i="1" dirty="0" err="1"/>
              <a:t>natin</a:t>
            </a:r>
            <a:r>
              <a:rPr lang="en-PH" sz="3200" i="1" dirty="0"/>
              <a:t> </a:t>
            </a:r>
            <a:r>
              <a:rPr lang="en-PH" sz="3200" i="1" dirty="0" err="1"/>
              <a:t>ginagamit</a:t>
            </a:r>
            <a:r>
              <a:rPr lang="en-PH" sz="3200" i="1" dirty="0"/>
              <a:t> </a:t>
            </a:r>
            <a:r>
              <a:rPr lang="en-PH" sz="3200" i="1" dirty="0" err="1"/>
              <a:t>sa</a:t>
            </a:r>
            <a:r>
              <a:rPr lang="en-PH" sz="3200" i="1" dirty="0"/>
              <a:t> tama </a:t>
            </a:r>
            <a:r>
              <a:rPr lang="en-PH" sz="3200" i="1" dirty="0" err="1"/>
              <a:t>ang</a:t>
            </a:r>
            <a:r>
              <a:rPr lang="en-PH" sz="3200" i="1" dirty="0"/>
              <a:t> </a:t>
            </a:r>
            <a:r>
              <a:rPr lang="en-PH" sz="3200" i="1" dirty="0" err="1"/>
              <a:t>kakayahang</a:t>
            </a:r>
            <a:r>
              <a:rPr lang="en-PH" sz="3200" i="1" dirty="0"/>
              <a:t> </a:t>
            </a:r>
            <a:r>
              <a:rPr lang="en-PH" sz="3200" i="1" dirty="0" err="1"/>
              <a:t>ito</a:t>
            </a:r>
            <a:r>
              <a:rPr lang="en-PH" sz="3200" i="1" dirty="0"/>
              <a:t>. </a:t>
            </a:r>
            <a:r>
              <a:rPr lang="en-PH" sz="3200" i="1" dirty="0" err="1"/>
              <a:t>Malaking</a:t>
            </a:r>
            <a:r>
              <a:rPr lang="en-PH" sz="3200" i="1" dirty="0"/>
              <a:t> </a:t>
            </a:r>
            <a:r>
              <a:rPr lang="en-PH" sz="3200" i="1" dirty="0" err="1"/>
              <a:t>gampanin</a:t>
            </a:r>
            <a:r>
              <a:rPr lang="en-PH" sz="3200" i="1" dirty="0"/>
              <a:t> </a:t>
            </a:r>
            <a:r>
              <a:rPr lang="en-PH" sz="3200" i="1" dirty="0" err="1"/>
              <a:t>ang</a:t>
            </a:r>
            <a:r>
              <a:rPr lang="en-PH" sz="3200" i="1" dirty="0"/>
              <a:t> </a:t>
            </a:r>
            <a:r>
              <a:rPr lang="en-PH" sz="3200" i="1" dirty="0" err="1"/>
              <a:t>kumilos</a:t>
            </a:r>
            <a:r>
              <a:rPr lang="en-PH" sz="3200" i="1" dirty="0"/>
              <a:t> </a:t>
            </a:r>
            <a:r>
              <a:rPr lang="en-PH" sz="3200" i="1" dirty="0" err="1"/>
              <a:t>tayo</a:t>
            </a:r>
            <a:r>
              <a:rPr lang="en-PH" sz="3200" i="1" dirty="0"/>
              <a:t> </a:t>
            </a:r>
            <a:r>
              <a:rPr lang="en-PH" sz="3200" i="1" dirty="0" err="1"/>
              <a:t>nang</a:t>
            </a:r>
            <a:r>
              <a:rPr lang="en-PH" sz="3200" i="1" dirty="0"/>
              <a:t> tama </a:t>
            </a:r>
            <a:r>
              <a:rPr lang="en-PH" sz="3200" i="1" dirty="0" err="1"/>
              <a:t>bilang</a:t>
            </a:r>
            <a:r>
              <a:rPr lang="en-PH" sz="3200" i="1" dirty="0"/>
              <a:t> </a:t>
            </a:r>
            <a:r>
              <a:rPr lang="en-PH" sz="3200" i="1" dirty="0" err="1"/>
              <a:t>isang</a:t>
            </a:r>
            <a:r>
              <a:rPr lang="en-PH" sz="3200" i="1" dirty="0"/>
              <a:t> </a:t>
            </a:r>
            <a:r>
              <a:rPr lang="en-PH" sz="3200" i="1" dirty="0" err="1"/>
              <a:t>taong</a:t>
            </a:r>
            <a:r>
              <a:rPr lang="en-PH" sz="3200" i="1" dirty="0"/>
              <a:t> </a:t>
            </a:r>
            <a:r>
              <a:rPr lang="en-PH" sz="3200" i="1" dirty="0" err="1"/>
              <a:t>mapanagutan</a:t>
            </a:r>
            <a:r>
              <a:rPr lang="en-PH" sz="3200" i="1" dirty="0"/>
              <a:t> </a:t>
            </a:r>
            <a:r>
              <a:rPr lang="en-PH" sz="3200" i="1" dirty="0" err="1"/>
              <a:t>sa</a:t>
            </a:r>
            <a:r>
              <a:rPr lang="en-PH" sz="3200" i="1" dirty="0"/>
              <a:t> </a:t>
            </a:r>
            <a:r>
              <a:rPr lang="en-PH" sz="3200" i="1" dirty="0" err="1"/>
              <a:t>paggamit</a:t>
            </a:r>
            <a:r>
              <a:rPr lang="en-PH" sz="3200" i="1" dirty="0"/>
              <a:t> </a:t>
            </a:r>
            <a:r>
              <a:rPr lang="en-PH" sz="3200" i="1" dirty="0" err="1"/>
              <a:t>ng</a:t>
            </a:r>
            <a:r>
              <a:rPr lang="en-PH" sz="3200" i="1" dirty="0"/>
              <a:t> </a:t>
            </a:r>
            <a:r>
              <a:rPr lang="en-PH" sz="3200" i="1" dirty="0" err="1"/>
              <a:t>isip</a:t>
            </a:r>
            <a:r>
              <a:rPr lang="en-PH" sz="3200" i="1" dirty="0"/>
              <a:t> at </a:t>
            </a:r>
            <a:r>
              <a:rPr lang="en-PH" sz="3200" i="1" dirty="0" err="1"/>
              <a:t>malayang</a:t>
            </a:r>
            <a:r>
              <a:rPr lang="en-PH" sz="3200" i="1" dirty="0"/>
              <a:t> kilos-</a:t>
            </a:r>
            <a:r>
              <a:rPr lang="en-PH" sz="3200" i="1" dirty="0" err="1"/>
              <a:t>loob</a:t>
            </a:r>
            <a:r>
              <a:rPr lang="en-PH" sz="32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" y="116115"/>
            <a:ext cx="11922101" cy="6592794"/>
          </a:xfrm>
        </p:spPr>
      </p:pic>
      <p:sp>
        <p:nvSpPr>
          <p:cNvPr id="6" name="Rectangle 5"/>
          <p:cNvSpPr/>
          <p:nvPr/>
        </p:nvSpPr>
        <p:spPr>
          <a:xfrm>
            <a:off x="2136138" y="1610509"/>
            <a:ext cx="8154491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PH" sz="2000" dirty="0">
                <a:latin typeface="Century Gothic" panose="020B0502020202020204" pitchFamily="34" charset="0"/>
              </a:rPr>
              <a:t> </a:t>
            </a:r>
            <a:r>
              <a:rPr lang="en-PH" sz="2800" dirty="0" smtClean="0">
                <a:latin typeface="Century Gothic" panose="020B0502020202020204" pitchFamily="34" charset="0"/>
              </a:rPr>
              <a:t>1. </a:t>
            </a:r>
            <a:r>
              <a:rPr lang="en-PH" sz="2800" dirty="0" err="1" smtClean="0">
                <a:latin typeface="Century Gothic" panose="020B0502020202020204" pitchFamily="34" charset="0"/>
              </a:rPr>
              <a:t>Bakit</a:t>
            </a:r>
            <a:r>
              <a:rPr lang="en-PH" sz="2800" dirty="0" smtClean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sinasabing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ang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tao</a:t>
            </a:r>
            <a:r>
              <a:rPr lang="en-PH" sz="2800" dirty="0">
                <a:latin typeface="Century Gothic" panose="020B0502020202020204" pitchFamily="34" charset="0"/>
              </a:rPr>
              <a:t> ay </a:t>
            </a:r>
            <a:r>
              <a:rPr lang="en-PH" sz="2800" dirty="0" err="1">
                <a:latin typeface="Century Gothic" panose="020B0502020202020204" pitchFamily="34" charset="0"/>
              </a:rPr>
              <a:t>nilikhang</a:t>
            </a:r>
            <a:r>
              <a:rPr lang="en-PH" sz="2800" dirty="0">
                <a:latin typeface="Century Gothic" panose="020B0502020202020204" pitchFamily="34" charset="0"/>
              </a:rPr>
              <a:t> “</a:t>
            </a:r>
            <a:r>
              <a:rPr lang="en-PH" sz="2800" dirty="0" err="1">
                <a:latin typeface="Century Gothic" panose="020B0502020202020204" pitchFamily="34" charset="0"/>
              </a:rPr>
              <a:t>kawangis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Diyos</a:t>
            </a:r>
            <a:r>
              <a:rPr lang="en-PH" sz="2800" dirty="0">
                <a:latin typeface="Century Gothic" panose="020B0502020202020204" pitchFamily="34" charset="0"/>
              </a:rPr>
              <a:t>”? </a:t>
            </a:r>
            <a:endParaRPr lang="en-PH" sz="2800" dirty="0" smtClean="0">
              <a:latin typeface="Century Gothic" panose="020B0502020202020204" pitchFamily="34" charset="0"/>
            </a:endParaRPr>
          </a:p>
          <a:p>
            <a:r>
              <a:rPr lang="en-PH" sz="2800" dirty="0" smtClean="0">
                <a:latin typeface="Century Gothic" panose="020B0502020202020204" pitchFamily="34" charset="0"/>
              </a:rPr>
              <a:t>2</a:t>
            </a:r>
            <a:r>
              <a:rPr lang="en-PH" sz="2800" dirty="0"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latin typeface="Century Gothic" panose="020B0502020202020204" pitchFamily="34" charset="0"/>
              </a:rPr>
              <a:t>Paano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nagpapabukod-tangi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sa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tao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bilang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nilikha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ang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isip</a:t>
            </a:r>
            <a:r>
              <a:rPr lang="en-PH" sz="2800" dirty="0">
                <a:latin typeface="Century Gothic" panose="020B0502020202020204" pitchFamily="34" charset="0"/>
              </a:rPr>
              <a:t> at kilos-</a:t>
            </a:r>
            <a:r>
              <a:rPr lang="en-PH" sz="2800" dirty="0" err="1">
                <a:latin typeface="Century Gothic" panose="020B0502020202020204" pitchFamily="34" charset="0"/>
              </a:rPr>
              <a:t>loob</a:t>
            </a:r>
            <a:r>
              <a:rPr lang="en-PH" sz="2800" dirty="0">
                <a:latin typeface="Century Gothic" panose="020B0502020202020204" pitchFamily="34" charset="0"/>
              </a:rPr>
              <a:t>? </a:t>
            </a:r>
            <a:endParaRPr lang="en-PH" sz="2800" dirty="0" smtClean="0">
              <a:latin typeface="Century Gothic" panose="020B0502020202020204" pitchFamily="34" charset="0"/>
            </a:endParaRPr>
          </a:p>
          <a:p>
            <a:r>
              <a:rPr lang="en-PH" sz="2800" dirty="0" smtClean="0">
                <a:latin typeface="Century Gothic" panose="020B0502020202020204" pitchFamily="34" charset="0"/>
              </a:rPr>
              <a:t>3</a:t>
            </a:r>
            <a:r>
              <a:rPr lang="en-PH" sz="2800" dirty="0"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latin typeface="Century Gothic" panose="020B0502020202020204" pitchFamily="34" charset="0"/>
              </a:rPr>
              <a:t>Paano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naipakikita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ang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gamit</a:t>
            </a:r>
            <a:r>
              <a:rPr lang="en-PH" sz="2800" dirty="0"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latin typeface="Century Gothic" panose="020B0502020202020204" pitchFamily="34" charset="0"/>
              </a:rPr>
              <a:t>tunguhin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isip</a:t>
            </a:r>
            <a:r>
              <a:rPr lang="en-PH" sz="2800" dirty="0">
                <a:latin typeface="Century Gothic" panose="020B0502020202020204" pitchFamily="34" charset="0"/>
              </a:rPr>
              <a:t> at kilos-</a:t>
            </a:r>
            <a:r>
              <a:rPr lang="en-PH" sz="2800" dirty="0" err="1">
                <a:latin typeface="Century Gothic" panose="020B0502020202020204" pitchFamily="34" charset="0"/>
              </a:rPr>
              <a:t>loob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sa</a:t>
            </a:r>
            <a:r>
              <a:rPr lang="en-PH" sz="2800" dirty="0">
                <a:latin typeface="Century Gothic" panose="020B0502020202020204" pitchFamily="34" charset="0"/>
              </a:rPr>
              <a:t> pang-</a:t>
            </a:r>
            <a:r>
              <a:rPr lang="en-PH" sz="2800" dirty="0" err="1">
                <a:latin typeface="Century Gothic" panose="020B0502020202020204" pitchFamily="34" charset="0"/>
              </a:rPr>
              <a:t>arawaraw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na</a:t>
            </a:r>
            <a:r>
              <a:rPr lang="en-PH" sz="2800" dirty="0">
                <a:latin typeface="Century Gothic" panose="020B0502020202020204" pitchFamily="34" charset="0"/>
              </a:rPr>
              <a:t> kilos? </a:t>
            </a:r>
            <a:endParaRPr lang="en-PH" sz="2800" dirty="0" smtClean="0">
              <a:latin typeface="Century Gothic" panose="020B0502020202020204" pitchFamily="34" charset="0"/>
            </a:endParaRPr>
          </a:p>
          <a:p>
            <a:r>
              <a:rPr lang="en-PH" sz="2800" dirty="0" smtClean="0">
                <a:latin typeface="Century Gothic" panose="020B0502020202020204" pitchFamily="34" charset="0"/>
              </a:rPr>
              <a:t>4</a:t>
            </a:r>
            <a:r>
              <a:rPr lang="en-PH" sz="2800" dirty="0"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latin typeface="Century Gothic" panose="020B0502020202020204" pitchFamily="34" charset="0"/>
              </a:rPr>
              <a:t>Ano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ang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inaasahan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na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dapat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magawa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ng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tao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dahil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latin typeface="Century Gothic" panose="020B0502020202020204" pitchFamily="34" charset="0"/>
              </a:rPr>
              <a:t>siya</a:t>
            </a:r>
            <a:r>
              <a:rPr lang="en-PH" sz="2800" dirty="0">
                <a:latin typeface="Century Gothic" panose="020B0502020202020204" pitchFamily="34" charset="0"/>
              </a:rPr>
              <a:t> ay </a:t>
            </a:r>
            <a:r>
              <a:rPr lang="en-PH" sz="2800" dirty="0" err="1">
                <a:latin typeface="Century Gothic" panose="020B0502020202020204" pitchFamily="34" charset="0"/>
              </a:rPr>
              <a:t>nilikhang</a:t>
            </a:r>
            <a:r>
              <a:rPr lang="en-PH" sz="2800" dirty="0">
                <a:latin typeface="Century Gothic" panose="020B0502020202020204" pitchFamily="34" charset="0"/>
              </a:rPr>
              <a:t> may </a:t>
            </a:r>
            <a:r>
              <a:rPr lang="en-PH" sz="2800" dirty="0" err="1">
                <a:latin typeface="Century Gothic" panose="020B0502020202020204" pitchFamily="34" charset="0"/>
              </a:rPr>
              <a:t>isip</a:t>
            </a:r>
            <a:r>
              <a:rPr lang="en-PH" sz="2800" dirty="0">
                <a:latin typeface="Century Gothic" panose="020B0502020202020204" pitchFamily="34" charset="0"/>
              </a:rPr>
              <a:t> at </a:t>
            </a:r>
            <a:r>
              <a:rPr lang="en-PH" sz="2800" dirty="0" smtClean="0">
                <a:latin typeface="Century Gothic" panose="020B0502020202020204" pitchFamily="34" charset="0"/>
              </a:rPr>
              <a:t>kilos-</a:t>
            </a:r>
            <a:r>
              <a:rPr lang="en-PH" sz="2800" dirty="0" err="1" smtClean="0">
                <a:latin typeface="Century Gothic" panose="020B0502020202020204" pitchFamily="34" charset="0"/>
              </a:rPr>
              <a:t>loob</a:t>
            </a:r>
            <a:r>
              <a:rPr lang="en-PH" sz="2800" dirty="0" smtClean="0">
                <a:latin typeface="Century Gothic" panose="020B0502020202020204" pitchFamily="34" charset="0"/>
              </a:rPr>
              <a:t>?</a:t>
            </a:r>
            <a:endParaRPr lang="en-PH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342" y="902623"/>
            <a:ext cx="725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 err="1" smtClean="0"/>
              <a:t>Tayahin</a:t>
            </a:r>
            <a:r>
              <a:rPr lang="en-PH" sz="4000" b="1" dirty="0" smtClean="0"/>
              <a:t> </a:t>
            </a:r>
            <a:r>
              <a:rPr lang="en-PH" sz="4000" b="1" dirty="0" err="1" smtClean="0"/>
              <a:t>ang</a:t>
            </a:r>
            <a:r>
              <a:rPr lang="en-PH" sz="4000" b="1" dirty="0" smtClean="0"/>
              <a:t> </a:t>
            </a:r>
            <a:r>
              <a:rPr lang="en-PH" sz="4000" b="1" dirty="0" err="1" smtClean="0"/>
              <a:t>Pag-unawa</a:t>
            </a:r>
            <a:endParaRPr lang="en-PH" sz="4000" b="1" dirty="0"/>
          </a:p>
        </p:txBody>
      </p:sp>
    </p:spTree>
    <p:extLst>
      <p:ext uri="{BB962C8B-B14F-4D97-AF65-F5344CB8AC3E}">
        <p14:creationId xmlns:p14="http://schemas.microsoft.com/office/powerpoint/2010/main" val="36631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6" t="18799" r="2479" b="16716"/>
          <a:stretch/>
        </p:blipFill>
        <p:spPr>
          <a:xfrm>
            <a:off x="203200" y="159656"/>
            <a:ext cx="11843658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914"/>
          </a:xfrm>
        </p:spPr>
        <p:txBody>
          <a:bodyPr/>
          <a:lstStyle/>
          <a:p>
            <a:r>
              <a:rPr lang="en-PH" dirty="0" err="1" smtClean="0"/>
              <a:t>Tanong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8514"/>
            <a:ext cx="9047237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Ano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pagkakaiba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pagtugon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lalaki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aso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paalala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Bakit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taglay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upang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maunawaan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sundin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niya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paalalang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Ano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palatandaan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ay may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isip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palatandaan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ay may kilos-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loob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Kung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susuwayin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paalalang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natatangi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pa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siya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Patunayan</a:t>
            </a:r>
            <a:endParaRPr lang="en-PH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609600"/>
            <a:ext cx="9811657" cy="1320800"/>
          </a:xfrm>
        </p:spPr>
        <p:txBody>
          <a:bodyPr>
            <a:normAutofit/>
          </a:bodyPr>
          <a:lstStyle/>
          <a:p>
            <a:r>
              <a:rPr lang="en-PH" sz="4000" dirty="0">
                <a:solidFill>
                  <a:schemeClr val="tx1"/>
                </a:solidFill>
              </a:rPr>
              <a:t>PAGLINANG NG MGA KAALAMAN, KAKAYAHAN AT PAG-UNAWA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Panuto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Pag-aralan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sumusunod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situwasyon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Bilang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isang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nagdadalaga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nagbibinata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iisipin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gagawin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mga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mga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situwasyong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Gamit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ilustrasyon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angkop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speech balloon,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isulat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kuwaderno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iyong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iisipin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at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gagawin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bawat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situwasyon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46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91" y="578532"/>
            <a:ext cx="8844038" cy="5517468"/>
          </a:xfrm>
        </p:spPr>
        <p:txBody>
          <a:bodyPr>
            <a:normAutofit lnSpcReduction="10000"/>
          </a:bodyPr>
          <a:lstStyle/>
          <a:p>
            <a:pPr marL="3543300" lvl="8" indent="0">
              <a:buNone/>
            </a:pPr>
            <a:r>
              <a:rPr lang="en-PH" dirty="0" smtClean="0"/>
              <a:t> 			</a:t>
            </a:r>
          </a:p>
          <a:p>
            <a:pPr marL="3543300" lvl="8" indent="0">
              <a:buNone/>
            </a:pPr>
            <a:r>
              <a:rPr lang="en-PH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Isulat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loob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				speech balloon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			</a:t>
            </a:r>
            <a:r>
              <a:rPr lang="en-PH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dapat</a:t>
            </a:r>
            <a:r>
              <a:rPr lang="en-PH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iisipin</a:t>
            </a:r>
            <a:r>
              <a:rPr lang="en-PH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3543300" lvl="8" indent="0">
              <a:buNone/>
            </a:pPr>
            <a:endParaRPr lang="en-PH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43300" lvl="8" indent="0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</a:p>
          <a:p>
            <a:pPr marL="3543300" lvl="8" indent="0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Isulat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loob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speech 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balloon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ito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ang</a:t>
            </a:r>
            <a:r>
              <a:rPr lang="en-PH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</a:t>
            </a:r>
            <a:r>
              <a:rPr lang="en-PH" sz="2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sasabihin</a:t>
            </a:r>
            <a:r>
              <a:rPr lang="en-PH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PH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 </a:t>
            </a:r>
            <a:r>
              <a:rPr lang="en-PH" sz="2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gagawin</a:t>
            </a:r>
            <a:r>
              <a:rPr lang="en-PH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3543300" lvl="8" indent="0">
              <a:buNone/>
            </a:pP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43300" lvl="8" indent="0">
              <a:buNone/>
            </a:pPr>
            <a:endParaRPr lang="en-PH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43300" lvl="8" indent="0">
              <a:buNone/>
            </a:pPr>
            <a:r>
              <a:rPr lang="en-PH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en-PH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9944" y="740228"/>
            <a:ext cx="3817256" cy="1190172"/>
          </a:xfrm>
          <a:prstGeom prst="cloudCallout">
            <a:avLst>
              <a:gd name="adj1" fmla="val -36666"/>
              <a:gd name="adj2" fmla="val 7125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ular Callout 5"/>
          <p:cNvSpPr/>
          <p:nvPr/>
        </p:nvSpPr>
        <p:spPr>
          <a:xfrm>
            <a:off x="595086" y="3337266"/>
            <a:ext cx="3287486" cy="1596571"/>
          </a:xfrm>
          <a:prstGeom prst="wedgeRoundRectCallout">
            <a:avLst>
              <a:gd name="adj1" fmla="val -52738"/>
              <a:gd name="adj2" fmla="val 83409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286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65" t="17808" r="14972" b="8184"/>
          <a:stretch/>
        </p:blipFill>
        <p:spPr>
          <a:xfrm>
            <a:off x="116115" y="145142"/>
            <a:ext cx="11945256" cy="66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6" t="17212" r="18877" b="10566"/>
          <a:stretch/>
        </p:blipFill>
        <p:spPr>
          <a:xfrm>
            <a:off x="145143" y="116113"/>
            <a:ext cx="11887200" cy="66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16" t="20188" r="20885" b="12947"/>
          <a:stretch/>
        </p:blipFill>
        <p:spPr>
          <a:xfrm>
            <a:off x="159654" y="101603"/>
            <a:ext cx="11887203" cy="66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655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Agency FB</vt:lpstr>
      <vt:lpstr>Arial</vt:lpstr>
      <vt:lpstr>Arial Black</vt:lpstr>
      <vt:lpstr>Bookman Old Style</vt:lpstr>
      <vt:lpstr>Calibri</vt:lpstr>
      <vt:lpstr>Century Gothic</vt:lpstr>
      <vt:lpstr>Symbol</vt:lpstr>
      <vt:lpstr>Times New Roman</vt:lpstr>
      <vt:lpstr>Trebuchet MS</vt:lpstr>
      <vt:lpstr>Wingdings 3</vt:lpstr>
      <vt:lpstr>Facet</vt:lpstr>
      <vt:lpstr>Modyul 1 </vt:lpstr>
      <vt:lpstr>Pagtuklas ng dating kaalaman</vt:lpstr>
      <vt:lpstr>PowerPoint Presentation</vt:lpstr>
      <vt:lpstr>Tanong:</vt:lpstr>
      <vt:lpstr>PAGLINANG NG MGA KAALAMAN, KAKAYAHAN AT PAG-UNAWA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Tanong</vt:lpstr>
      <vt:lpstr>Modyul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Modyul 1</dc:title>
  <dc:creator>elai santos</dc:creator>
  <cp:lastModifiedBy>elai santos</cp:lastModifiedBy>
  <cp:revision>21</cp:revision>
  <dcterms:created xsi:type="dcterms:W3CDTF">2018-08-23T10:15:51Z</dcterms:created>
  <dcterms:modified xsi:type="dcterms:W3CDTF">2018-09-04T22:57:25Z</dcterms:modified>
</cp:coreProperties>
</file>