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317" r:id="rId4"/>
    <p:sldId id="312" r:id="rId5"/>
    <p:sldId id="257" r:id="rId6"/>
    <p:sldId id="258" r:id="rId7"/>
    <p:sldId id="307" r:id="rId8"/>
    <p:sldId id="310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96" r:id="rId23"/>
    <p:sldId id="315" r:id="rId24"/>
    <p:sldId id="33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8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3753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2241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0223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9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8346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875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193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5828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4371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4594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304D86-F478-4F5F-AC3D-83148C6260A0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99B094-85A2-4A68-9DDE-E64380EF184D}" type="slidenum">
              <a:rPr lang="en-PH" smtClean="0"/>
              <a:pPr/>
              <a:t>‹#›</a:t>
            </a:fld>
            <a:endParaRPr lang="en-P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64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0089" t="4288" r="8523"/>
          <a:stretch>
            <a:fillRect/>
          </a:stretch>
        </p:blipFill>
        <p:spPr bwMode="auto">
          <a:xfrm>
            <a:off x="0" y="-433137"/>
            <a:ext cx="4307306" cy="7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6696" y="2900573"/>
            <a:ext cx="8989158" cy="3072819"/>
          </a:xfrm>
        </p:spPr>
        <p:txBody>
          <a:bodyPr>
            <a:normAutofit fontScale="90000"/>
          </a:bodyPr>
          <a:lstStyle/>
          <a:p>
            <a:pPr algn="r"/>
            <a:r>
              <a:rPr lang="sv-SE" sz="8900" dirty="0">
                <a:solidFill>
                  <a:srgbClr val="C00000"/>
                </a:solidFill>
                <a:latin typeface="Gecko Personal Use Only" pitchFamily="2" charset="0"/>
                <a:cs typeface="Gecko Personal Use Only" pitchFamily="2" charset="0"/>
              </a:rPr>
              <a:t>Modyul 6</a:t>
            </a:r>
            <a:br>
              <a:rPr lang="sv-SE" sz="8900" dirty="0">
                <a:solidFill>
                  <a:srgbClr val="C00000"/>
                </a:solidFill>
                <a:latin typeface="Gecko Personal Use Only" pitchFamily="2" charset="0"/>
                <a:cs typeface="Gecko Personal Use Only" pitchFamily="2" charset="0"/>
              </a:rPr>
            </a:br>
            <a:r>
              <a:rPr lang="sv-SE" sz="8300" dirty="0">
                <a:latin typeface="Gecko Personal Use Only" pitchFamily="2" charset="0"/>
                <a:cs typeface="Gecko Personal Use Only" pitchFamily="2" charset="0"/>
              </a:rPr>
              <a:t>ANG KAUGNAYAN NG KONSENSIYA SA LIKAS NA BATAS MORAL </a:t>
            </a:r>
            <a:endParaRPr lang="en-PH" sz="8300" dirty="0">
              <a:latin typeface="Gecko Personal Use Only" pitchFamily="2" charset="0"/>
              <a:cs typeface="Gecko Personal Use Onl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8955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1" y="286603"/>
            <a:ext cx="11467050" cy="1450757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r"/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Ang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paglalapat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ng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kaalaman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ay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maaaring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magawa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sa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pamamagitan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ng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mga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sumusunod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na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PH" sz="3600" dirty="0" err="1">
                <a:solidFill>
                  <a:schemeClr val="tx1"/>
                </a:solidFill>
                <a:latin typeface="Matura MT Script Capitals" pitchFamily="66" charset="0"/>
              </a:rPr>
              <a:t>paraan</a:t>
            </a:r>
            <a:r>
              <a:rPr lang="en-PH" sz="3600" dirty="0">
                <a:solidFill>
                  <a:schemeClr val="tx1"/>
                </a:solidFill>
                <a:latin typeface="Matura MT Script Capitals" pitchFamily="66" charset="0"/>
              </a:rPr>
              <a:t>: </a:t>
            </a:r>
            <a:br>
              <a:rPr lang="en-PH" sz="3600" dirty="0">
                <a:latin typeface="Matura MT Script Capitals" pitchFamily="66" charset="0"/>
              </a:rPr>
            </a:br>
            <a:r>
              <a:rPr lang="en-PH" sz="3600" dirty="0">
                <a:latin typeface="Matura MT Script Capitals" pitchFamily="66" charset="0"/>
              </a:rPr>
              <a:t> </a:t>
            </a:r>
            <a:r>
              <a:rPr lang="en-PH" sz="2800" dirty="0">
                <a:solidFill>
                  <a:srgbClr val="FF0000"/>
                </a:solidFill>
                <a:latin typeface="Matura MT Script Capitals" pitchFamily="66" charset="0"/>
              </a:rPr>
              <a:t>Santo Tomas de Aquino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10" y="2020279"/>
            <a:ext cx="8896742" cy="4102226"/>
          </a:xfrm>
        </p:spPr>
        <p:txBody>
          <a:bodyPr>
            <a:noAutofit/>
          </a:bodyPr>
          <a:lstStyle/>
          <a:p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1. Sa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tulong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konsensiya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nakikilala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tao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may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bagay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siyang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ginawa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o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hindi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ginawa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2. Sa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pamamagitan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konsensiya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nahuhusgahan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tao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kung may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bagay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dapat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sana’y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isinagawa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subalit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hindi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niya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ginawa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o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hindi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niya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dapat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isinagawa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subalit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ginawa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3.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Gamit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konsensiya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nahuhusgahan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kung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bagay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ginawa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ay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nagawa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nang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maayos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at tama o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nagawa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nang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di-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maayos</a:t>
            </a:r>
            <a:r>
              <a:rPr lang="en-PH" sz="3000" dirty="0">
                <a:solidFill>
                  <a:schemeClr val="tx1"/>
                </a:solidFill>
                <a:latin typeface="Comic Sans MS" pitchFamily="66" charset="0"/>
              </a:rPr>
              <a:t> o </a:t>
            </a:r>
            <a:r>
              <a:rPr lang="en-PH" sz="3000" dirty="0" err="1">
                <a:solidFill>
                  <a:schemeClr val="tx1"/>
                </a:solidFill>
                <a:latin typeface="Comic Sans MS" pitchFamily="66" charset="0"/>
              </a:rPr>
              <a:t>mali</a:t>
            </a:r>
            <a:r>
              <a:rPr lang="en-PH" sz="3000" dirty="0">
                <a:solidFill>
                  <a:schemeClr val="tx1"/>
                </a:solidFill>
                <a:latin typeface="Agency FB" panose="020B0503020202020204" pitchFamily="34" charset="0"/>
              </a:rPr>
              <a:t>. </a:t>
            </a:r>
          </a:p>
        </p:txBody>
      </p:sp>
      <p:pic>
        <p:nvPicPr>
          <p:cNvPr id="30722" name="Picture 2" descr="C:\Users\annie rose\Desktop\1\download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9410700" y="1749287"/>
            <a:ext cx="2781300" cy="5108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4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64306" y="658809"/>
            <a:ext cx="7351294" cy="3251454"/>
          </a:xfrm>
        </p:spPr>
        <p:txBody>
          <a:bodyPr>
            <a:normAutofit/>
          </a:bodyPr>
          <a:lstStyle/>
          <a:p>
            <a:pPr algn="ctr"/>
            <a:r>
              <a:rPr lang="nn-NO" sz="5400" dirty="0">
                <a:latin typeface="Berlin Sans FB Demi" pitchFamily="34" charset="0"/>
              </a:rPr>
              <a:t>Paano nga ba nalalaman ng konsensiya ang tama </a:t>
            </a:r>
          </a:p>
          <a:p>
            <a:pPr algn="ctr"/>
            <a:r>
              <a:rPr lang="nn-NO" sz="5400" dirty="0">
                <a:latin typeface="Berlin Sans FB Demi" pitchFamily="34" charset="0"/>
              </a:rPr>
              <a:t>at mali? </a:t>
            </a:r>
            <a:endParaRPr lang="en-PH" sz="5400" dirty="0">
              <a:latin typeface="Berlin Sans FB Dem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905" y="4491799"/>
            <a:ext cx="8230137" cy="6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PH" sz="3500" dirty="0">
                <a:latin typeface="Matura MT Script Capitals" pitchFamily="66" charset="0"/>
              </a:rPr>
              <a:t> </a:t>
            </a:r>
            <a:r>
              <a:rPr lang="en-PH" sz="3500" b="1" dirty="0" err="1">
                <a:latin typeface="Matura MT Script Capitals" pitchFamily="66" charset="0"/>
              </a:rPr>
              <a:t>Pamantayan</a:t>
            </a:r>
            <a:r>
              <a:rPr lang="en-PH" sz="3500" b="1" dirty="0">
                <a:latin typeface="Matura MT Script Capitals" pitchFamily="66" charset="0"/>
              </a:rPr>
              <a:t> </a:t>
            </a:r>
            <a:r>
              <a:rPr lang="en-PH" sz="3500" b="1" dirty="0" err="1">
                <a:latin typeface="Matura MT Script Capitals" pitchFamily="66" charset="0"/>
              </a:rPr>
              <a:t>ng</a:t>
            </a:r>
            <a:r>
              <a:rPr lang="en-PH" sz="3500" b="1" dirty="0">
                <a:latin typeface="Matura MT Script Capitals" pitchFamily="66" charset="0"/>
              </a:rPr>
              <a:t> </a:t>
            </a:r>
            <a:r>
              <a:rPr lang="en-PH" sz="3500" b="1" dirty="0" err="1">
                <a:latin typeface="Matura MT Script Capitals" pitchFamily="66" charset="0"/>
              </a:rPr>
              <a:t>Likas</a:t>
            </a:r>
            <a:r>
              <a:rPr lang="en-PH" sz="3500" b="1" dirty="0">
                <a:latin typeface="Matura MT Script Capitals" pitchFamily="66" charset="0"/>
              </a:rPr>
              <a:t> </a:t>
            </a:r>
            <a:r>
              <a:rPr lang="en-PH" sz="3500" b="1" dirty="0" err="1">
                <a:latin typeface="Matura MT Script Capitals" pitchFamily="66" charset="0"/>
              </a:rPr>
              <a:t>na</a:t>
            </a:r>
            <a:r>
              <a:rPr lang="en-PH" sz="3500" b="1" dirty="0">
                <a:latin typeface="Matura MT Script Capitals" pitchFamily="66" charset="0"/>
              </a:rPr>
              <a:t> Batas Moral</a:t>
            </a:r>
          </a:p>
        </p:txBody>
      </p:sp>
    </p:spTree>
    <p:extLst>
      <p:ext uri="{BB962C8B-B14F-4D97-AF65-F5344CB8AC3E}">
        <p14:creationId xmlns:p14="http://schemas.microsoft.com/office/powerpoint/2010/main" val="23264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6143" y="2010620"/>
            <a:ext cx="10156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PH" sz="3600" dirty="0"/>
              <a:t> </a:t>
            </a:r>
            <a:r>
              <a:rPr lang="en-PH" sz="3600" dirty="0" err="1">
                <a:latin typeface="Comic Sans MS" pitchFamily="66" charset="0"/>
              </a:rPr>
              <a:t>ibinigay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ng</a:t>
            </a:r>
            <a:r>
              <a:rPr lang="en-PH" sz="3600" dirty="0">
                <a:latin typeface="Comic Sans MS" pitchFamily="66" charset="0"/>
              </a:rPr>
              <a:t> Dios </a:t>
            </a:r>
            <a:r>
              <a:rPr lang="en-PH" sz="3600" dirty="0" err="1">
                <a:latin typeface="Comic Sans MS" pitchFamily="66" charset="0"/>
              </a:rPr>
              <a:t>sa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tao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noong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siya</a:t>
            </a:r>
            <a:r>
              <a:rPr lang="en-PH" sz="3600" dirty="0">
                <a:latin typeface="Comic Sans MS" pitchFamily="66" charset="0"/>
              </a:rPr>
              <a:t> ay </a:t>
            </a:r>
            <a:r>
              <a:rPr lang="en-PH" sz="3600" dirty="0" err="1">
                <a:latin typeface="Comic Sans MS" pitchFamily="66" charset="0"/>
              </a:rPr>
              <a:t>likhain</a:t>
            </a:r>
            <a:r>
              <a:rPr lang="en-PH" sz="3600" dirty="0">
                <a:latin typeface="Comic Sans MS" pitchFamily="66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6143" y="2780393"/>
            <a:ext cx="8626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PH" sz="3200" dirty="0"/>
              <a:t> </a:t>
            </a:r>
            <a:r>
              <a:rPr lang="en-PH" sz="3200" dirty="0">
                <a:latin typeface="Comic Sans MS" pitchFamily="66" charset="0"/>
              </a:rPr>
              <a:t>Sa </a:t>
            </a:r>
            <a:r>
              <a:rPr lang="en-PH" sz="3200" dirty="0" err="1">
                <a:latin typeface="Comic Sans MS" pitchFamily="66" charset="0"/>
              </a:rPr>
              <a:t>pamamagitan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batas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na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ito</a:t>
            </a:r>
            <a:r>
              <a:rPr lang="en-PH" sz="3200" dirty="0">
                <a:latin typeface="Comic Sans MS" pitchFamily="66" charset="0"/>
              </a:rPr>
              <a:t>, </a:t>
            </a:r>
            <a:r>
              <a:rPr lang="en-PH" sz="3200" dirty="0" err="1">
                <a:latin typeface="Comic Sans MS" pitchFamily="66" charset="0"/>
              </a:rPr>
              <a:t>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tao</a:t>
            </a:r>
            <a:r>
              <a:rPr lang="en-PH" sz="3200" dirty="0">
                <a:latin typeface="Comic Sans MS" pitchFamily="66" charset="0"/>
              </a:rPr>
              <a:t> ay may </a:t>
            </a:r>
            <a:r>
              <a:rPr lang="en-PH" sz="3200" dirty="0" err="1">
                <a:latin typeface="Comic Sans MS" pitchFamily="66" charset="0"/>
              </a:rPr>
              <a:t>kakayahang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makilala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mabuti</a:t>
            </a:r>
            <a:r>
              <a:rPr lang="en-PH" sz="3200" dirty="0">
                <a:latin typeface="Comic Sans MS" pitchFamily="66" charset="0"/>
              </a:rPr>
              <a:t> at </a:t>
            </a:r>
            <a:r>
              <a:rPr lang="en-PH" sz="3200" dirty="0" err="1">
                <a:latin typeface="Comic Sans MS" pitchFamily="66" charset="0"/>
              </a:rPr>
              <a:t>masama</a:t>
            </a:r>
            <a:endParaRPr lang="en-PH" sz="32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6071" y="4391463"/>
            <a:ext cx="6966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Nakaukit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ito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sa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pagkatao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ng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isang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indibiduwal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kaya’t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ang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unang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prinsipyo</a:t>
            </a:r>
            <a:r>
              <a:rPr lang="en-PH" sz="2800" dirty="0">
                <a:latin typeface="Comic Sans MS" pitchFamily="66" charset="0"/>
              </a:rPr>
              <a:t> </a:t>
            </a:r>
            <a:r>
              <a:rPr lang="en-PH" sz="2800" dirty="0" err="1">
                <a:latin typeface="Comic Sans MS" pitchFamily="66" charset="0"/>
              </a:rPr>
              <a:t>nito</a:t>
            </a:r>
            <a:r>
              <a:rPr lang="en-PH" sz="2800" dirty="0">
                <a:latin typeface="Comic Sans MS" pitchFamily="66" charset="0"/>
              </a:rPr>
              <a:t> ay:  </a:t>
            </a:r>
            <a:r>
              <a:rPr lang="en-PH" sz="2800" b="1" i="1" dirty="0" err="1">
                <a:latin typeface="Comic Sans MS" pitchFamily="66" charset="0"/>
              </a:rPr>
              <a:t>Likas</a:t>
            </a:r>
            <a:r>
              <a:rPr lang="en-PH" sz="2800" b="1" i="1" dirty="0">
                <a:latin typeface="Comic Sans MS" pitchFamily="66" charset="0"/>
              </a:rPr>
              <a:t> </a:t>
            </a:r>
            <a:r>
              <a:rPr lang="en-PH" sz="2800" b="1" i="1" dirty="0" err="1">
                <a:latin typeface="Comic Sans MS" pitchFamily="66" charset="0"/>
              </a:rPr>
              <a:t>sa</a:t>
            </a:r>
            <a:r>
              <a:rPr lang="en-PH" sz="2800" b="1" i="1" dirty="0">
                <a:latin typeface="Comic Sans MS" pitchFamily="66" charset="0"/>
              </a:rPr>
              <a:t> </a:t>
            </a:r>
            <a:r>
              <a:rPr lang="en-PH" sz="2800" b="1" i="1" dirty="0" err="1">
                <a:latin typeface="Comic Sans MS" pitchFamily="66" charset="0"/>
              </a:rPr>
              <a:t>tao</a:t>
            </a:r>
            <a:r>
              <a:rPr lang="en-PH" sz="2800" b="1" i="1" dirty="0">
                <a:latin typeface="Comic Sans MS" pitchFamily="66" charset="0"/>
              </a:rPr>
              <a:t> </a:t>
            </a:r>
            <a:r>
              <a:rPr lang="en-PH" sz="2800" b="1" i="1" dirty="0" err="1">
                <a:latin typeface="Comic Sans MS" pitchFamily="66" charset="0"/>
              </a:rPr>
              <a:t>na</a:t>
            </a:r>
            <a:r>
              <a:rPr lang="en-PH" sz="2800" b="1" i="1" dirty="0">
                <a:latin typeface="Comic Sans MS" pitchFamily="66" charset="0"/>
              </a:rPr>
              <a:t> </a:t>
            </a:r>
            <a:r>
              <a:rPr lang="en-PH" sz="2800" b="1" i="1" dirty="0" err="1">
                <a:latin typeface="Comic Sans MS" pitchFamily="66" charset="0"/>
              </a:rPr>
              <a:t>dapat</a:t>
            </a:r>
            <a:r>
              <a:rPr lang="en-PH" sz="2800" b="1" i="1" dirty="0">
                <a:latin typeface="Comic Sans MS" pitchFamily="66" charset="0"/>
              </a:rPr>
              <a:t> </a:t>
            </a:r>
            <a:r>
              <a:rPr lang="en-PH" sz="2800" b="1" i="1" dirty="0" err="1">
                <a:latin typeface="Comic Sans MS" pitchFamily="66" charset="0"/>
              </a:rPr>
              <a:t>gawin</a:t>
            </a:r>
            <a:r>
              <a:rPr lang="en-PH" sz="2800" b="1" i="1" dirty="0">
                <a:latin typeface="Comic Sans MS" pitchFamily="66" charset="0"/>
              </a:rPr>
              <a:t> </a:t>
            </a:r>
            <a:r>
              <a:rPr lang="en-PH" sz="2800" b="1" i="1" dirty="0" err="1">
                <a:latin typeface="Comic Sans MS" pitchFamily="66" charset="0"/>
              </a:rPr>
              <a:t>ang</a:t>
            </a:r>
            <a:r>
              <a:rPr lang="en-PH" sz="2800" b="1" i="1" dirty="0">
                <a:latin typeface="Comic Sans MS" pitchFamily="66" charset="0"/>
              </a:rPr>
              <a:t> </a:t>
            </a:r>
            <a:r>
              <a:rPr lang="en-PH" sz="2800" b="1" i="1" dirty="0" err="1">
                <a:latin typeface="Comic Sans MS" pitchFamily="66" charset="0"/>
              </a:rPr>
              <a:t>mabuti</a:t>
            </a:r>
            <a:r>
              <a:rPr lang="en-PH" sz="2800" b="1" i="1" dirty="0">
                <a:latin typeface="Comic Sans MS" pitchFamily="66" charset="0"/>
              </a:rPr>
              <a:t> at </a:t>
            </a:r>
            <a:r>
              <a:rPr lang="en-PH" sz="2800" b="1" i="1" dirty="0" err="1">
                <a:latin typeface="Comic Sans MS" pitchFamily="66" charset="0"/>
              </a:rPr>
              <a:t>iwasan</a:t>
            </a:r>
            <a:r>
              <a:rPr lang="en-PH" sz="2800" b="1" i="1" dirty="0">
                <a:latin typeface="Comic Sans MS" pitchFamily="66" charset="0"/>
              </a:rPr>
              <a:t> </a:t>
            </a:r>
            <a:r>
              <a:rPr lang="en-PH" sz="2800" b="1" i="1" dirty="0" err="1">
                <a:latin typeface="Comic Sans MS" pitchFamily="66" charset="0"/>
              </a:rPr>
              <a:t>ang</a:t>
            </a:r>
            <a:r>
              <a:rPr lang="en-PH" sz="2800" b="1" i="1" dirty="0">
                <a:latin typeface="Comic Sans MS" pitchFamily="66" charset="0"/>
              </a:rPr>
              <a:t> </a:t>
            </a:r>
            <a:r>
              <a:rPr lang="en-PH" sz="2800" b="1" i="1" dirty="0" err="1">
                <a:latin typeface="Comic Sans MS" pitchFamily="66" charset="0"/>
              </a:rPr>
              <a:t>masama</a:t>
            </a:r>
            <a:r>
              <a:rPr lang="en-PH" sz="2800" b="1" i="1" dirty="0">
                <a:latin typeface="Comic Sans MS" pitchFamily="66" charset="0"/>
              </a:rPr>
              <a:t>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8538" y="352622"/>
            <a:ext cx="8095801" cy="985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PH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Likas</a:t>
            </a:r>
            <a:r>
              <a:rPr kumimoji="0" lang="en-PH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na</a:t>
            </a:r>
            <a:r>
              <a:rPr kumimoji="0" lang="en-PH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Batas Moral </a:t>
            </a:r>
          </a:p>
        </p:txBody>
      </p:sp>
    </p:spTree>
    <p:extLst>
      <p:ext uri="{BB962C8B-B14F-4D97-AF65-F5344CB8AC3E}">
        <p14:creationId xmlns:p14="http://schemas.microsoft.com/office/powerpoint/2010/main" val="25304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2691" y="2094841"/>
            <a:ext cx="10160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4000" dirty="0">
                <a:latin typeface="Comic Sans MS" pitchFamily="66" charset="0"/>
              </a:rPr>
              <a:t>ay likas sa tao dahil sa kanyang kalayaan</a:t>
            </a:r>
            <a:endParaRPr lang="en-PH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4114" y="3151975"/>
            <a:ext cx="78356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PH" sz="4000" dirty="0" err="1">
                <a:latin typeface="Comic Sans MS" pitchFamily="66" charset="0"/>
              </a:rPr>
              <a:t>Nakasaad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sa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batas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na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ito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ang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dapat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gawin</a:t>
            </a:r>
            <a:r>
              <a:rPr lang="en-PH" sz="4000" dirty="0">
                <a:latin typeface="Comic Sans MS" pitchFamily="66" charset="0"/>
              </a:rPr>
              <a:t> at di </a:t>
            </a:r>
            <a:r>
              <a:rPr lang="en-PH" sz="4000" dirty="0" err="1">
                <a:latin typeface="Comic Sans MS" pitchFamily="66" charset="0"/>
              </a:rPr>
              <a:t>dapat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gawin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ng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tao</a:t>
            </a:r>
            <a:r>
              <a:rPr lang="en-PH" sz="4000" dirty="0">
                <a:latin typeface="Comic Sans MS" pitchFamily="66" charset="0"/>
              </a:rPr>
              <a:t>; </a:t>
            </a:r>
            <a:r>
              <a:rPr lang="en-PH" sz="4000" b="1" i="1" dirty="0" err="1">
                <a:latin typeface="Comic Sans MS" pitchFamily="66" charset="0"/>
              </a:rPr>
              <a:t>kaya’t</a:t>
            </a:r>
            <a:r>
              <a:rPr lang="en-PH" sz="4000" b="1" i="1" dirty="0">
                <a:latin typeface="Comic Sans MS" pitchFamily="66" charset="0"/>
              </a:rPr>
              <a:t> </a:t>
            </a:r>
            <a:r>
              <a:rPr lang="en-PH" sz="4000" b="1" i="1" dirty="0" err="1">
                <a:latin typeface="Comic Sans MS" pitchFamily="66" charset="0"/>
              </a:rPr>
              <a:t>ito</a:t>
            </a:r>
            <a:r>
              <a:rPr lang="en-PH" sz="4000" b="1" i="1" dirty="0">
                <a:latin typeface="Comic Sans MS" pitchFamily="66" charset="0"/>
              </a:rPr>
              <a:t> </a:t>
            </a:r>
            <a:r>
              <a:rPr lang="en-PH" sz="4000" b="1" i="1" dirty="0" err="1">
                <a:latin typeface="Comic Sans MS" pitchFamily="66" charset="0"/>
              </a:rPr>
              <a:t>ang</a:t>
            </a:r>
            <a:r>
              <a:rPr lang="en-PH" sz="4000" b="1" i="1" dirty="0">
                <a:latin typeface="Comic Sans MS" pitchFamily="66" charset="0"/>
              </a:rPr>
              <a:t> </a:t>
            </a:r>
            <a:r>
              <a:rPr lang="en-PH" sz="4000" b="1" i="1" dirty="0" err="1">
                <a:latin typeface="Comic Sans MS" pitchFamily="66" charset="0"/>
              </a:rPr>
              <a:t>gumagabay</a:t>
            </a:r>
            <a:r>
              <a:rPr lang="en-PH" sz="4000" b="1" i="1" dirty="0">
                <a:latin typeface="Comic Sans MS" pitchFamily="66" charset="0"/>
              </a:rPr>
              <a:t> </a:t>
            </a:r>
            <a:r>
              <a:rPr lang="en-PH" sz="4000" b="1" i="1" dirty="0" err="1">
                <a:latin typeface="Comic Sans MS" pitchFamily="66" charset="0"/>
              </a:rPr>
              <a:t>sa</a:t>
            </a:r>
            <a:r>
              <a:rPr lang="en-PH" sz="4000" b="1" i="1" dirty="0">
                <a:latin typeface="Comic Sans MS" pitchFamily="66" charset="0"/>
              </a:rPr>
              <a:t> kilos </a:t>
            </a:r>
            <a:r>
              <a:rPr lang="en-PH" sz="4000" b="1" i="1" dirty="0" err="1">
                <a:latin typeface="Comic Sans MS" pitchFamily="66" charset="0"/>
              </a:rPr>
              <a:t>ng</a:t>
            </a:r>
            <a:r>
              <a:rPr lang="en-PH" sz="4000" b="1" i="1" dirty="0">
                <a:latin typeface="Comic Sans MS" pitchFamily="66" charset="0"/>
              </a:rPr>
              <a:t> </a:t>
            </a:r>
            <a:r>
              <a:rPr lang="en-PH" sz="4000" b="1" i="1" dirty="0" err="1">
                <a:latin typeface="Comic Sans MS" pitchFamily="66" charset="0"/>
              </a:rPr>
              <a:t>tao</a:t>
            </a:r>
            <a:endParaRPr lang="en-PH" sz="4000" b="1" i="1" dirty="0"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8538" y="352622"/>
            <a:ext cx="8095801" cy="985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PH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Likas</a:t>
            </a:r>
            <a:r>
              <a:rPr kumimoji="0" lang="en-PH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na</a:t>
            </a:r>
            <a:r>
              <a:rPr kumimoji="0" lang="en-PH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Batas Moral </a:t>
            </a:r>
          </a:p>
        </p:txBody>
      </p:sp>
    </p:spTree>
    <p:extLst>
      <p:ext uri="{BB962C8B-B14F-4D97-AF65-F5344CB8AC3E}">
        <p14:creationId xmlns:p14="http://schemas.microsoft.com/office/powerpoint/2010/main" val="12961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0838" y="1818115"/>
            <a:ext cx="84389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4000" dirty="0">
                <a:latin typeface="Comic Sans MS" pitchFamily="66" charset="0"/>
              </a:rPr>
              <a:t>Layon ng batas-moral na pagkalooban ang tao ng kinakailangang batayan </a:t>
            </a:r>
            <a:r>
              <a:rPr lang="sv-SE" sz="4000" b="1" i="1" dirty="0">
                <a:latin typeface="Comic Sans MS" pitchFamily="66" charset="0"/>
              </a:rPr>
              <a:t>upang makagawa siya ng tamang pasya at kilos</a:t>
            </a:r>
            <a:endParaRPr lang="en-PH" sz="4000" b="1" i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8308" y="4985167"/>
            <a:ext cx="6101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sv-SE" sz="4000" dirty="0">
                <a:latin typeface="Comic Sans MS" pitchFamily="66" charset="0"/>
              </a:rPr>
              <a:t> layunin ng batas na ito ang kabutihan ng tao. </a:t>
            </a:r>
            <a:endParaRPr lang="en-PH" sz="4000" b="1" i="1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38538" y="352622"/>
            <a:ext cx="8095801" cy="985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PH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Likas</a:t>
            </a:r>
            <a:r>
              <a:rPr kumimoji="0" lang="en-PH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na</a:t>
            </a:r>
            <a:r>
              <a:rPr kumimoji="0" lang="en-PH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Batas Moral </a:t>
            </a:r>
          </a:p>
        </p:txBody>
      </p:sp>
    </p:spTree>
    <p:extLst>
      <p:ext uri="{BB962C8B-B14F-4D97-AF65-F5344CB8AC3E}">
        <p14:creationId xmlns:p14="http://schemas.microsoft.com/office/powerpoint/2010/main" val="27865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6170" y="4283216"/>
            <a:ext cx="92442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4500" dirty="0">
                <a:solidFill>
                  <a:srgbClr val="FF0000"/>
                </a:solidFill>
                <a:latin typeface="Matura MT Script Capitals" pitchFamily="66" charset="0"/>
              </a:rPr>
              <a:t> Di-nagbabago (</a:t>
            </a:r>
            <a:r>
              <a:rPr lang="sv-SE" sz="4500" i="1" dirty="0">
                <a:solidFill>
                  <a:srgbClr val="FF0000"/>
                </a:solidFill>
                <a:latin typeface="Matura MT Script Capitals" pitchFamily="66" charset="0"/>
              </a:rPr>
              <a:t>Immutable</a:t>
            </a:r>
            <a:r>
              <a:rPr lang="sv-SE" sz="4500" i="1" dirty="0"/>
              <a:t>)</a:t>
            </a:r>
            <a:endParaRPr lang="en-PH" sz="45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434170" y="2782211"/>
            <a:ext cx="92442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PH" sz="3600" b="1" i="1" dirty="0"/>
              <a:t> </a:t>
            </a:r>
            <a:r>
              <a:rPr lang="en-PH" sz="4500" dirty="0" err="1">
                <a:solidFill>
                  <a:srgbClr val="FF0000"/>
                </a:solidFill>
                <a:latin typeface="Matura MT Script Capitals" pitchFamily="66" charset="0"/>
              </a:rPr>
              <a:t>Pangkalahatan</a:t>
            </a:r>
            <a:r>
              <a:rPr lang="en-PH" sz="4500" dirty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PH" sz="4500" i="1" dirty="0">
                <a:solidFill>
                  <a:srgbClr val="FF0000"/>
                </a:solidFill>
                <a:latin typeface="Matura MT Script Capitals" pitchFamily="66" charset="0"/>
              </a:rPr>
              <a:t>(</a:t>
            </a:r>
            <a:r>
              <a:rPr lang="en-PH" sz="4500" i="1" dirty="0" err="1">
                <a:solidFill>
                  <a:srgbClr val="FF0000"/>
                </a:solidFill>
                <a:latin typeface="Matura MT Script Capitals" pitchFamily="66" charset="0"/>
              </a:rPr>
              <a:t>Unibersal</a:t>
            </a:r>
            <a:r>
              <a:rPr lang="en-PH" sz="4500" i="1" dirty="0">
                <a:solidFill>
                  <a:srgbClr val="FF0000"/>
                </a:solidFill>
                <a:latin typeface="Matura MT Script Capitals" pitchFamily="66" charset="0"/>
              </a:rPr>
              <a:t>)</a:t>
            </a:r>
            <a:endParaRPr lang="en-PH" sz="4500" b="1" i="1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5084" y="3516225"/>
            <a:ext cx="92442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4500" dirty="0">
                <a:solidFill>
                  <a:srgbClr val="FF0000"/>
                </a:solidFill>
                <a:latin typeface="Matura MT Script Capitals" pitchFamily="66" charset="0"/>
              </a:rPr>
              <a:t>Walang hanggan (</a:t>
            </a:r>
            <a:r>
              <a:rPr lang="sv-SE" sz="4500" i="1" dirty="0">
                <a:solidFill>
                  <a:srgbClr val="FF0000"/>
                </a:solidFill>
                <a:latin typeface="Matura MT Script Capitals" pitchFamily="66" charset="0"/>
              </a:rPr>
              <a:t>Eternal</a:t>
            </a:r>
            <a:r>
              <a:rPr lang="sv-SE" sz="4500" dirty="0">
                <a:solidFill>
                  <a:srgbClr val="FF0000"/>
                </a:solidFill>
                <a:latin typeface="Matura MT Script Capitals" pitchFamily="66" charset="0"/>
              </a:rPr>
              <a:t>)</a:t>
            </a:r>
            <a:endParaRPr lang="en-PH" sz="4500" b="1" i="1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456" y="2125442"/>
            <a:ext cx="92442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4500" dirty="0">
                <a:solidFill>
                  <a:srgbClr val="FF0000"/>
                </a:solidFill>
                <a:latin typeface="Matura MT Script Capitals" pitchFamily="66" charset="0"/>
              </a:rPr>
              <a:t>Obhetibo</a:t>
            </a:r>
            <a:endParaRPr lang="en-PH" sz="4500" b="1" i="1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00302" y="202922"/>
            <a:ext cx="10043886" cy="1692140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Katangian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ng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Likas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na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Batas Moral: </a:t>
            </a:r>
          </a:p>
        </p:txBody>
      </p:sp>
    </p:spTree>
    <p:extLst>
      <p:ext uri="{BB962C8B-B14F-4D97-AF65-F5344CB8AC3E}">
        <p14:creationId xmlns:p14="http://schemas.microsoft.com/office/powerpoint/2010/main" val="19372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84030" y="1862395"/>
            <a:ext cx="924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600" dirty="0">
                <a:solidFill>
                  <a:srgbClr val="FF0000"/>
                </a:solidFill>
                <a:latin typeface="Matura MT Script Capitals" pitchFamily="66" charset="0"/>
              </a:rPr>
              <a:t>Obhetibo</a:t>
            </a:r>
            <a:endParaRPr lang="en-PH" sz="3600" b="1" i="1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3162" y="2446096"/>
            <a:ext cx="11146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3600" dirty="0">
                <a:latin typeface="Comic Sans MS" pitchFamily="66" charset="0"/>
              </a:rPr>
              <a:t>Ito ay </a:t>
            </a:r>
            <a:r>
              <a:rPr lang="en-PH" sz="3600" dirty="0" err="1">
                <a:latin typeface="Comic Sans MS" pitchFamily="66" charset="0"/>
              </a:rPr>
              <a:t>nagmula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sa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mismong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katotohanan</a:t>
            </a:r>
            <a:r>
              <a:rPr lang="en-PH" sz="3600" dirty="0">
                <a:latin typeface="Comic Sans MS" pitchFamily="66" charset="0"/>
              </a:rPr>
              <a:t> – </a:t>
            </a:r>
            <a:r>
              <a:rPr lang="en-PH" sz="3600" dirty="0" err="1">
                <a:latin typeface="Comic Sans MS" pitchFamily="66" charset="0"/>
              </a:rPr>
              <a:t>ang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Diyos</a:t>
            </a:r>
            <a:endParaRPr lang="en-PH" sz="36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4513" y="3869552"/>
            <a:ext cx="7029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3600" dirty="0" err="1">
                <a:latin typeface="Comic Sans MS" pitchFamily="66" charset="0"/>
              </a:rPr>
              <a:t>sinasaklaw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nito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ang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lahat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ng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tao</a:t>
            </a:r>
            <a:r>
              <a:rPr lang="en-PH" sz="3600" dirty="0">
                <a:latin typeface="Comic Sans MS" pitchFamily="66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266" y="3356985"/>
            <a:ext cx="924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600" dirty="0">
                <a:solidFill>
                  <a:srgbClr val="FF0000"/>
                </a:solidFill>
                <a:latin typeface="Matura MT Script Capitals" pitchFamily="66" charset="0"/>
              </a:rPr>
              <a:t>Pangkalahatan (</a:t>
            </a:r>
            <a:r>
              <a:rPr lang="sv-SE" sz="3600" i="1" dirty="0">
                <a:solidFill>
                  <a:srgbClr val="FF0000"/>
                </a:solidFill>
                <a:latin typeface="Matura MT Script Capitals" pitchFamily="66" charset="0"/>
              </a:rPr>
              <a:t>Unibersal)</a:t>
            </a:r>
            <a:endParaRPr lang="en-PH" sz="3600" b="1" i="1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5205" y="4503111"/>
            <a:ext cx="7077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4000" dirty="0">
                <a:latin typeface="Agency FB" panose="020B0503020202020204" pitchFamily="34" charset="0"/>
              </a:rPr>
              <a:t> </a:t>
            </a:r>
            <a:r>
              <a:rPr lang="en-PH" sz="3900" dirty="0" err="1">
                <a:latin typeface="Comic Sans MS" pitchFamily="66" charset="0"/>
              </a:rPr>
              <a:t>ito</a:t>
            </a:r>
            <a:r>
              <a:rPr lang="en-PH" sz="3900" dirty="0">
                <a:latin typeface="Comic Sans MS" pitchFamily="66" charset="0"/>
              </a:rPr>
              <a:t> ay </a:t>
            </a:r>
            <a:r>
              <a:rPr lang="en-PH" sz="3900" dirty="0" err="1">
                <a:latin typeface="Comic Sans MS" pitchFamily="66" charset="0"/>
              </a:rPr>
              <a:t>nauunawaan</a:t>
            </a:r>
            <a:r>
              <a:rPr lang="en-PH" sz="3900" dirty="0">
                <a:latin typeface="Comic Sans MS" pitchFamily="66" charset="0"/>
              </a:rPr>
              <a:t> </a:t>
            </a:r>
            <a:r>
              <a:rPr lang="en-PH" sz="3900" dirty="0" err="1">
                <a:latin typeface="Comic Sans MS" pitchFamily="66" charset="0"/>
              </a:rPr>
              <a:t>ng</a:t>
            </a:r>
            <a:r>
              <a:rPr lang="en-PH" sz="3900" dirty="0">
                <a:latin typeface="Comic Sans MS" pitchFamily="66" charset="0"/>
              </a:rPr>
              <a:t> </a:t>
            </a:r>
            <a:r>
              <a:rPr lang="en-PH" sz="3900" dirty="0" err="1">
                <a:latin typeface="Comic Sans MS" pitchFamily="66" charset="0"/>
              </a:rPr>
              <a:t>lahat</a:t>
            </a:r>
            <a:r>
              <a:rPr lang="en-PH" sz="3900" dirty="0">
                <a:latin typeface="Comic Sans MS" pitchFamily="66" charset="0"/>
              </a:rPr>
              <a:t> at </a:t>
            </a:r>
            <a:r>
              <a:rPr lang="en-PH" sz="3900" dirty="0" err="1">
                <a:latin typeface="Comic Sans MS" pitchFamily="66" charset="0"/>
              </a:rPr>
              <a:t>ito</a:t>
            </a:r>
            <a:r>
              <a:rPr lang="en-PH" sz="3900" dirty="0">
                <a:latin typeface="Comic Sans MS" pitchFamily="66" charset="0"/>
              </a:rPr>
              <a:t> ay </a:t>
            </a:r>
            <a:r>
              <a:rPr lang="en-PH" sz="3900" dirty="0" err="1">
                <a:latin typeface="Comic Sans MS" pitchFamily="66" charset="0"/>
              </a:rPr>
              <a:t>katanggaptanggap</a:t>
            </a:r>
            <a:r>
              <a:rPr lang="en-PH" sz="3900" dirty="0">
                <a:latin typeface="Comic Sans MS" pitchFamily="66" charset="0"/>
              </a:rPr>
              <a:t> </a:t>
            </a:r>
            <a:r>
              <a:rPr lang="en-PH" sz="3900" dirty="0" err="1">
                <a:latin typeface="Comic Sans MS" pitchFamily="66" charset="0"/>
              </a:rPr>
              <a:t>sa</a:t>
            </a:r>
            <a:r>
              <a:rPr lang="en-PH" sz="3900" dirty="0">
                <a:latin typeface="Comic Sans MS" pitchFamily="66" charset="0"/>
              </a:rPr>
              <a:t> </a:t>
            </a:r>
            <a:r>
              <a:rPr lang="en-PH" sz="3900" dirty="0" err="1">
                <a:latin typeface="Comic Sans MS" pitchFamily="66" charset="0"/>
              </a:rPr>
              <a:t>lahat</a:t>
            </a:r>
            <a:r>
              <a:rPr lang="en-PH" sz="3900" dirty="0">
                <a:latin typeface="Comic Sans MS" pitchFamily="66" charset="0"/>
              </a:rPr>
              <a:t> </a:t>
            </a:r>
            <a:r>
              <a:rPr lang="en-PH" sz="3900" dirty="0" err="1">
                <a:latin typeface="Comic Sans MS" pitchFamily="66" charset="0"/>
              </a:rPr>
              <a:t>ng</a:t>
            </a:r>
            <a:r>
              <a:rPr lang="en-PH" sz="3900" dirty="0">
                <a:latin typeface="Comic Sans MS" pitchFamily="66" charset="0"/>
              </a:rPr>
              <a:t> </a:t>
            </a:r>
            <a:r>
              <a:rPr lang="en-PH" sz="3900" dirty="0" err="1">
                <a:latin typeface="Comic Sans MS" pitchFamily="66" charset="0"/>
              </a:rPr>
              <a:t>tao</a:t>
            </a:r>
            <a:r>
              <a:rPr lang="en-PH" sz="3900" dirty="0">
                <a:latin typeface="Comic Sans MS" pitchFamily="66" charset="0"/>
              </a:rPr>
              <a:t>.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00302" y="202922"/>
            <a:ext cx="10043886" cy="1692140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Katangian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ng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Likas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na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Batas Moral: </a:t>
            </a:r>
          </a:p>
        </p:txBody>
      </p:sp>
    </p:spTree>
    <p:extLst>
      <p:ext uri="{BB962C8B-B14F-4D97-AF65-F5344CB8AC3E}">
        <p14:creationId xmlns:p14="http://schemas.microsoft.com/office/powerpoint/2010/main" val="13329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4165" y="1781980"/>
            <a:ext cx="924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PH" sz="3600" b="1" i="1" dirty="0"/>
              <a:t> </a:t>
            </a:r>
            <a:r>
              <a:rPr lang="en-PH" sz="3600" i="1" dirty="0" err="1">
                <a:solidFill>
                  <a:srgbClr val="FF0000"/>
                </a:solidFill>
                <a:latin typeface="Matura MT Script Capitals" pitchFamily="66" charset="0"/>
              </a:rPr>
              <a:t>Walang</a:t>
            </a:r>
            <a:r>
              <a:rPr lang="en-PH" sz="3600" i="1" dirty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en-PH" sz="3600" i="1" dirty="0" err="1">
                <a:solidFill>
                  <a:srgbClr val="FF0000"/>
                </a:solidFill>
                <a:latin typeface="Matura MT Script Capitals" pitchFamily="66" charset="0"/>
              </a:rPr>
              <a:t>hanggan</a:t>
            </a:r>
            <a:r>
              <a:rPr lang="en-PH" sz="3600" i="1" dirty="0">
                <a:solidFill>
                  <a:srgbClr val="FF0000"/>
                </a:solidFill>
                <a:latin typeface="Matura MT Script Capitals" pitchFamily="66" charset="0"/>
              </a:rPr>
              <a:t> (Eternal)</a:t>
            </a:r>
            <a:endParaRPr lang="en-PH" sz="3600" b="1" i="1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8933" y="2320025"/>
            <a:ext cx="8244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600" dirty="0" err="1">
                <a:latin typeface="Comic Sans MS" pitchFamily="66" charset="0"/>
              </a:rPr>
              <a:t>Ang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batas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na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ito</a:t>
            </a:r>
            <a:r>
              <a:rPr lang="en-PH" sz="3600" dirty="0">
                <a:latin typeface="Comic Sans MS" pitchFamily="66" charset="0"/>
              </a:rPr>
              <a:t> ay </a:t>
            </a:r>
            <a:r>
              <a:rPr lang="en-PH" sz="3600" dirty="0" err="1">
                <a:latin typeface="Comic Sans MS" pitchFamily="66" charset="0"/>
              </a:rPr>
              <a:t>walang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hanggan</a:t>
            </a:r>
            <a:r>
              <a:rPr lang="en-PH" sz="3600" dirty="0">
                <a:latin typeface="Comic Sans MS" pitchFamily="66" charset="0"/>
              </a:rPr>
              <a:t>, </a:t>
            </a:r>
            <a:r>
              <a:rPr lang="en-PH" sz="3600" dirty="0" err="1">
                <a:latin typeface="Comic Sans MS" pitchFamily="66" charset="0"/>
              </a:rPr>
              <a:t>walang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katapusan</a:t>
            </a:r>
            <a:r>
              <a:rPr lang="en-PH" sz="3600" dirty="0">
                <a:latin typeface="Comic Sans MS" pitchFamily="66" charset="0"/>
              </a:rPr>
              <a:t> at </a:t>
            </a:r>
            <a:r>
              <a:rPr lang="en-PH" sz="3600" dirty="0" err="1">
                <a:latin typeface="Comic Sans MS" pitchFamily="66" charset="0"/>
              </a:rPr>
              <a:t>walang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kamatayan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dahil</a:t>
            </a:r>
            <a:r>
              <a:rPr lang="en-PH" sz="3600" dirty="0">
                <a:latin typeface="Comic Sans MS" pitchFamily="66" charset="0"/>
              </a:rPr>
              <a:t> </a:t>
            </a:r>
            <a:r>
              <a:rPr lang="en-PH" sz="3600" dirty="0" err="1">
                <a:latin typeface="Comic Sans MS" pitchFamily="66" charset="0"/>
              </a:rPr>
              <a:t>ito</a:t>
            </a:r>
            <a:r>
              <a:rPr lang="en-PH" sz="3600" dirty="0">
                <a:latin typeface="Comic Sans MS" pitchFamily="66" charset="0"/>
              </a:rPr>
              <a:t> ay </a:t>
            </a:r>
            <a:r>
              <a:rPr lang="en-PH" sz="3600" dirty="0" err="1">
                <a:latin typeface="Comic Sans MS" pitchFamily="66" charset="0"/>
              </a:rPr>
              <a:t>permanente</a:t>
            </a:r>
            <a:r>
              <a:rPr lang="en-PH" sz="3600" dirty="0">
                <a:latin typeface="Comic Sans MS" pitchFamily="66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4507" y="4153901"/>
            <a:ext cx="6445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600" dirty="0">
                <a:solidFill>
                  <a:srgbClr val="FF0000"/>
                </a:solidFill>
                <a:latin typeface="Matura MT Script Capitals" pitchFamily="66" charset="0"/>
              </a:rPr>
              <a:t>Di-nagbabago (</a:t>
            </a:r>
            <a:r>
              <a:rPr lang="sv-SE" sz="3600" i="1" dirty="0">
                <a:solidFill>
                  <a:srgbClr val="FF0000"/>
                </a:solidFill>
                <a:latin typeface="Matura MT Script Capitals" pitchFamily="66" charset="0"/>
              </a:rPr>
              <a:t>Immutable)</a:t>
            </a:r>
            <a:endParaRPr lang="en-PH" sz="3600" b="1" i="1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8856" y="4768809"/>
            <a:ext cx="7278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200" dirty="0">
                <a:latin typeface="Comic Sans MS" pitchFamily="66" charset="0"/>
              </a:rPr>
              <a:t>Hindi </a:t>
            </a:r>
            <a:r>
              <a:rPr lang="en-PH" sz="3200" dirty="0" err="1">
                <a:latin typeface="Comic Sans MS" pitchFamily="66" charset="0"/>
              </a:rPr>
              <a:t>nagbabago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Likas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na</a:t>
            </a:r>
            <a:r>
              <a:rPr lang="en-PH" sz="3200" dirty="0">
                <a:latin typeface="Comic Sans MS" pitchFamily="66" charset="0"/>
              </a:rPr>
              <a:t> Batas Moral </a:t>
            </a:r>
            <a:r>
              <a:rPr lang="en-PH" sz="3200" dirty="0" err="1">
                <a:latin typeface="Comic Sans MS" pitchFamily="66" charset="0"/>
              </a:rPr>
              <a:t>dahil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hindi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nagbabago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pagkatao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tao</a:t>
            </a:r>
            <a:r>
              <a:rPr lang="en-PH" sz="3200" dirty="0">
                <a:latin typeface="Comic Sans MS" pitchFamily="66" charset="0"/>
              </a:rPr>
              <a:t> (nature of man).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00302" y="202922"/>
            <a:ext cx="10043886" cy="1586121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Katangian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ng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Likas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  <a:r>
              <a:rPr kumimoji="0" lang="en-PH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na</a:t>
            </a: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 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PH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cko Personal Use Only" pitchFamily="2" charset="0"/>
                <a:ea typeface="+mn-ea"/>
                <a:cs typeface="Gecko Personal Use Only" pitchFamily="2" charset="0"/>
              </a:rPr>
              <a:t>Batas Moral: </a:t>
            </a:r>
          </a:p>
        </p:txBody>
      </p:sp>
    </p:spTree>
    <p:extLst>
      <p:ext uri="{BB962C8B-B14F-4D97-AF65-F5344CB8AC3E}">
        <p14:creationId xmlns:p14="http://schemas.microsoft.com/office/powerpoint/2010/main" val="8102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014" y="959599"/>
            <a:ext cx="8491048" cy="4023360"/>
          </a:xfrm>
        </p:spPr>
        <p:txBody>
          <a:bodyPr>
            <a:normAutofit/>
          </a:bodyPr>
          <a:lstStyle/>
          <a:p>
            <a:pPr algn="ctr"/>
            <a:r>
              <a:rPr lang="en-PH" sz="5400" dirty="0" err="1">
                <a:solidFill>
                  <a:schemeClr val="tx1"/>
                </a:solidFill>
                <a:latin typeface="Britannic Bold" pitchFamily="34" charset="0"/>
              </a:rPr>
              <a:t>binibigyang</a:t>
            </a:r>
            <a:r>
              <a:rPr lang="en-PH" sz="54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en-PH" sz="5400" b="1" u="sng" dirty="0" err="1">
                <a:solidFill>
                  <a:schemeClr val="tx1"/>
                </a:solidFill>
                <a:latin typeface="Britannic Bold" pitchFamily="34" charset="0"/>
              </a:rPr>
              <a:t>direksiyon</a:t>
            </a:r>
            <a:r>
              <a:rPr lang="en-PH" sz="5400" b="1" u="sng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ritannic Bold" pitchFamily="34" charset="0"/>
              </a:rPr>
              <a:t>ng</a:t>
            </a:r>
            <a:r>
              <a:rPr lang="en-PH" sz="54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</a:p>
          <a:p>
            <a:pPr algn="ctr"/>
            <a:r>
              <a:rPr lang="en-PH" sz="5400" dirty="0" err="1">
                <a:solidFill>
                  <a:schemeClr val="tx1"/>
                </a:solidFill>
                <a:latin typeface="Britannic Bold" pitchFamily="34" charset="0"/>
              </a:rPr>
              <a:t>batas</a:t>
            </a:r>
            <a:r>
              <a:rPr lang="en-PH" sz="5400" dirty="0">
                <a:solidFill>
                  <a:schemeClr val="tx1"/>
                </a:solidFill>
                <a:latin typeface="Britannic Bold" pitchFamily="34" charset="0"/>
              </a:rPr>
              <a:t>-moral </a:t>
            </a:r>
            <a:r>
              <a:rPr lang="en-PH" sz="5400" dirty="0" err="1">
                <a:solidFill>
                  <a:schemeClr val="tx1"/>
                </a:solidFill>
                <a:latin typeface="Britannic Bold" pitchFamily="34" charset="0"/>
              </a:rPr>
              <a:t>ang</a:t>
            </a:r>
            <a:r>
              <a:rPr lang="en-PH" sz="54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ritannic Bold" pitchFamily="34" charset="0"/>
              </a:rPr>
              <a:t>pamumuhay</a:t>
            </a:r>
            <a:r>
              <a:rPr lang="en-PH" sz="54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ritannic Bold" pitchFamily="34" charset="0"/>
              </a:rPr>
              <a:t>ng</a:t>
            </a:r>
            <a:r>
              <a:rPr lang="en-PH" sz="5400" dirty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ritannic Bold" pitchFamily="34" charset="0"/>
              </a:rPr>
              <a:t>tao</a:t>
            </a:r>
            <a:r>
              <a:rPr lang="en-PH" sz="5400" dirty="0">
                <a:solidFill>
                  <a:schemeClr val="tx1"/>
                </a:solidFill>
                <a:latin typeface="Britannic Bold" pitchFamily="34" charset="0"/>
              </a:rPr>
              <a:t>.  </a:t>
            </a:r>
          </a:p>
          <a:p>
            <a:pPr marL="566928" lvl="3" indent="0">
              <a:buNone/>
            </a:pPr>
            <a:r>
              <a:rPr lang="en-PH" sz="4800" dirty="0">
                <a:solidFill>
                  <a:schemeClr val="tx1"/>
                </a:solidFill>
                <a:latin typeface="Britannic Bold" pitchFamily="34" charset="0"/>
              </a:rPr>
              <a:t>						</a:t>
            </a:r>
          </a:p>
          <a:p>
            <a:pPr marL="566928" lvl="3" indent="0">
              <a:buNone/>
            </a:pPr>
            <a:r>
              <a:rPr lang="en-PH" sz="4800" dirty="0">
                <a:solidFill>
                  <a:schemeClr val="tx1"/>
                </a:solidFill>
                <a:latin typeface="Britannic Bold" pitchFamily="34" charset="0"/>
              </a:rPr>
              <a:t>						</a:t>
            </a:r>
            <a:r>
              <a:rPr lang="en-PH" sz="4800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PH" sz="4800" i="1" dirty="0" err="1">
                <a:solidFill>
                  <a:schemeClr val="tx1"/>
                </a:solidFill>
                <a:latin typeface="Comic Sans MS" pitchFamily="66" charset="0"/>
              </a:rPr>
              <a:t>Lipio</a:t>
            </a:r>
            <a:endParaRPr lang="en-PH" sz="48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nnie rose\Desktop\1\Conciencia-Mo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96524" y="144379"/>
            <a:ext cx="5650834" cy="245444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10" y="541423"/>
            <a:ext cx="5869729" cy="926430"/>
          </a:xfrm>
          <a:blipFill>
            <a:blip r:embed="rId4" cstate="print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PH" sz="5400" b="1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Uri </a:t>
            </a:r>
            <a:r>
              <a:rPr lang="en-PH" sz="5400" b="1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ng</a:t>
            </a:r>
            <a:r>
              <a:rPr lang="en-PH" sz="5400" b="1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5400" b="1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Konsensya</a:t>
            </a:r>
            <a:endParaRPr lang="en-PH" sz="5400" b="1" dirty="0">
              <a:solidFill>
                <a:schemeClr val="tx1"/>
              </a:solidFill>
              <a:latin typeface="Gecko Personal Use Only" pitchFamily="2" charset="0"/>
              <a:cs typeface="Gecko Personal Use Only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4165" y="1878232"/>
            <a:ext cx="5653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PH" sz="3600" b="1" dirty="0">
                <a:solidFill>
                  <a:srgbClr val="FF0000"/>
                </a:solidFill>
                <a:latin typeface="Britannic Bold" pitchFamily="34" charset="0"/>
              </a:rPr>
              <a:t>TAMANG KONSENSYA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9813" y="4129838"/>
            <a:ext cx="5134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3600" b="1" dirty="0">
                <a:solidFill>
                  <a:srgbClr val="FF0000"/>
                </a:solidFill>
                <a:latin typeface="Britannic Bold" pitchFamily="34" charset="0"/>
              </a:rPr>
              <a:t>MALING KONSENSYA</a:t>
            </a:r>
            <a:endParaRPr lang="en-PH" sz="3600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014" y="4744746"/>
            <a:ext cx="7278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PH" sz="3200" dirty="0" err="1">
                <a:latin typeface="Comic Sans MS" pitchFamily="66" charset="0"/>
              </a:rPr>
              <a:t>mali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konsensya</a:t>
            </a:r>
            <a:r>
              <a:rPr lang="en-PH" sz="3200" dirty="0">
                <a:latin typeface="Comic Sans MS" pitchFamily="66" charset="0"/>
              </a:rPr>
              <a:t> kung </a:t>
            </a:r>
            <a:r>
              <a:rPr lang="en-PH" sz="3200" dirty="0" err="1">
                <a:latin typeface="Comic Sans MS" pitchFamily="66" charset="0"/>
              </a:rPr>
              <a:t>hinuhusgahan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nito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mali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bilang</a:t>
            </a:r>
            <a:r>
              <a:rPr lang="en-PH" sz="3200" dirty="0">
                <a:latin typeface="Comic Sans MS" pitchFamily="66" charset="0"/>
              </a:rPr>
              <a:t> tama at </a:t>
            </a:r>
            <a:r>
              <a:rPr lang="en-PH" sz="3200" dirty="0" err="1">
                <a:latin typeface="Comic Sans MS" pitchFamily="66" charset="0"/>
              </a:rPr>
              <a:t>ng</a:t>
            </a:r>
            <a:r>
              <a:rPr lang="en-PH" sz="3200" dirty="0">
                <a:latin typeface="Comic Sans MS" pitchFamily="66" charset="0"/>
              </a:rPr>
              <a:t> tama </a:t>
            </a:r>
            <a:r>
              <a:rPr lang="en-PH" sz="3200" dirty="0" err="1">
                <a:latin typeface="Comic Sans MS" pitchFamily="66" charset="0"/>
              </a:rPr>
              <a:t>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mali</a:t>
            </a:r>
            <a:endParaRPr lang="en-PH" sz="32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8400" y="2466881"/>
            <a:ext cx="8395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PH" sz="3200" dirty="0">
                <a:latin typeface="Comic Sans MS" pitchFamily="66" charset="0"/>
              </a:rPr>
              <a:t>Tama </a:t>
            </a:r>
            <a:r>
              <a:rPr lang="en-PH" sz="3200" dirty="0" err="1">
                <a:latin typeface="Comic Sans MS" pitchFamily="66" charset="0"/>
              </a:rPr>
              <a:t>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konsensya</a:t>
            </a:r>
            <a:r>
              <a:rPr lang="en-PH" sz="3200" dirty="0">
                <a:latin typeface="Comic Sans MS" pitchFamily="66" charset="0"/>
              </a:rPr>
              <a:t> kung </a:t>
            </a:r>
            <a:r>
              <a:rPr lang="en-PH" sz="3200" dirty="0" err="1">
                <a:latin typeface="Comic Sans MS" pitchFamily="66" charset="0"/>
              </a:rPr>
              <a:t>hinuhusgahan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nito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ang</a:t>
            </a:r>
            <a:r>
              <a:rPr lang="en-PH" sz="3200" dirty="0">
                <a:latin typeface="Comic Sans MS" pitchFamily="66" charset="0"/>
              </a:rPr>
              <a:t> tama </a:t>
            </a:r>
            <a:r>
              <a:rPr lang="en-PH" sz="3200" dirty="0" err="1">
                <a:latin typeface="Comic Sans MS" pitchFamily="66" charset="0"/>
              </a:rPr>
              <a:t>bilang</a:t>
            </a:r>
            <a:r>
              <a:rPr lang="en-PH" sz="3200" dirty="0">
                <a:latin typeface="Comic Sans MS" pitchFamily="66" charset="0"/>
              </a:rPr>
              <a:t> tama at </a:t>
            </a:r>
            <a:r>
              <a:rPr lang="en-PH" sz="3200" dirty="0" err="1">
                <a:latin typeface="Comic Sans MS" pitchFamily="66" charset="0"/>
              </a:rPr>
              <a:t>bilang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mali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ang</a:t>
            </a:r>
            <a:r>
              <a:rPr lang="en-PH" sz="3200" dirty="0">
                <a:latin typeface="Comic Sans MS" pitchFamily="66" charset="0"/>
              </a:rPr>
              <a:t> </a:t>
            </a:r>
            <a:r>
              <a:rPr lang="en-PH" sz="3200" dirty="0" err="1">
                <a:latin typeface="Comic Sans MS" pitchFamily="66" charset="0"/>
              </a:rPr>
              <a:t>mali</a:t>
            </a:r>
            <a:r>
              <a:rPr lang="en-PH" sz="3200" dirty="0">
                <a:latin typeface="Comic Sans MS" pitchFamily="66" charset="0"/>
              </a:rPr>
              <a:t> (</a:t>
            </a:r>
            <a:r>
              <a:rPr lang="en-PH" sz="3200" dirty="0" err="1">
                <a:latin typeface="Comic Sans MS" pitchFamily="66" charset="0"/>
              </a:rPr>
              <a:t>Agapay</a:t>
            </a:r>
            <a:r>
              <a:rPr lang="en-PH" sz="3200" dirty="0">
                <a:latin typeface="Comic Sans MS" pitchFamily="66" charset="0"/>
              </a:rPr>
              <a:t>, ). </a:t>
            </a:r>
          </a:p>
        </p:txBody>
      </p:sp>
    </p:spTree>
    <p:extLst>
      <p:ext uri="{BB962C8B-B14F-4D97-AF65-F5344CB8AC3E}">
        <p14:creationId xmlns:p14="http://schemas.microsoft.com/office/powerpoint/2010/main" val="16658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14826" t="2856" r="16566" b="53776"/>
          <a:stretch>
            <a:fillRect/>
          </a:stretch>
        </p:blipFill>
        <p:spPr bwMode="auto">
          <a:xfrm>
            <a:off x="0" y="-1"/>
            <a:ext cx="12192000" cy="630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564" y="757460"/>
            <a:ext cx="7845287" cy="3695270"/>
          </a:xfrm>
        </p:spPr>
        <p:txBody>
          <a:bodyPr>
            <a:noAutofit/>
          </a:bodyPr>
          <a:lstStyle/>
          <a:p>
            <a:pPr algn="ctr"/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Sa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pamamagitan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konsensiya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nakagagawa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tao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mga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pagpapasiya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at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nasusunod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batas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-moral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sa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kaniyang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tx1"/>
                </a:solidFill>
                <a:latin typeface="Comic Sans MS" pitchFamily="66" charset="0"/>
              </a:rPr>
              <a:t>buhay</a:t>
            </a:r>
            <a:r>
              <a:rPr lang="en-PH" sz="45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8862" t="15418" r="20770" b="53177"/>
          <a:stretch>
            <a:fillRect/>
          </a:stretch>
        </p:blipFill>
        <p:spPr bwMode="auto">
          <a:xfrm>
            <a:off x="-1" y="0"/>
            <a:ext cx="37238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8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712" y="738444"/>
            <a:ext cx="9122993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konsensiya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ay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likas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sa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tao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upang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maghusga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sa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mabuti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o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masama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maaaring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gawin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Kung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patuloy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babalewalain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tao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kaniyang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konsensya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darating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pagkakataon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ito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ay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magiging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manhid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sa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pagkilala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4000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4000" dirty="0">
                <a:solidFill>
                  <a:schemeClr val="tx1"/>
                </a:solidFill>
                <a:latin typeface="Comic Sans MS" pitchFamily="66" charset="0"/>
              </a:rPr>
              <a:t> tama</a:t>
            </a:r>
            <a:r>
              <a:rPr lang="en-PH" sz="4000" dirty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1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13817" t="15119" r="43807" b="16390"/>
          <a:stretch>
            <a:fillRect/>
          </a:stretch>
        </p:blipFill>
        <p:spPr bwMode="auto">
          <a:xfrm>
            <a:off x="0" y="-36097"/>
            <a:ext cx="12192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12808" t="5548" r="12867" b="2931"/>
          <a:stretch>
            <a:fillRect/>
          </a:stretch>
        </p:blipFill>
        <p:spPr bwMode="auto">
          <a:xfrm>
            <a:off x="0" y="0"/>
            <a:ext cx="12192000" cy="629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883"/>
            <a:ext cx="10058400" cy="841157"/>
          </a:xfrm>
        </p:spPr>
        <p:txBody>
          <a:bodyPr>
            <a:normAutofit/>
          </a:bodyPr>
          <a:lstStyle/>
          <a:p>
            <a:r>
              <a:rPr lang="en-PH" sz="4400" dirty="0" err="1">
                <a:solidFill>
                  <a:schemeClr val="tx1"/>
                </a:solidFill>
              </a:rPr>
              <a:t>Sagutan</a:t>
            </a:r>
            <a:r>
              <a:rPr lang="en-PH" sz="4400" dirty="0">
                <a:solidFill>
                  <a:schemeClr val="tx1"/>
                </a:solidFill>
              </a:rPr>
              <a:t> </a:t>
            </a:r>
            <a:r>
              <a:rPr lang="en-PH" sz="4400" dirty="0" err="1">
                <a:solidFill>
                  <a:schemeClr val="tx1"/>
                </a:solidFill>
              </a:rPr>
              <a:t>ang</a:t>
            </a:r>
            <a:r>
              <a:rPr lang="en-PH" sz="4400" dirty="0">
                <a:solidFill>
                  <a:schemeClr val="tx1"/>
                </a:solidFill>
              </a:rPr>
              <a:t> graphic organizer: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contrast="40000"/>
          </a:blip>
          <a:srcRect l="18493" t="21470" r="16968" b="16458"/>
          <a:stretch/>
        </p:blipFill>
        <p:spPr>
          <a:xfrm>
            <a:off x="300789" y="1058779"/>
            <a:ext cx="11754051" cy="57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8641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14544" t="6346" r="13992" b="3846"/>
          <a:stretch>
            <a:fillRect/>
          </a:stretch>
        </p:blipFill>
        <p:spPr bwMode="auto">
          <a:xfrm>
            <a:off x="0" y="0"/>
            <a:ext cx="12192000" cy="63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1878" b="9511"/>
          <a:stretch>
            <a:fillRect/>
          </a:stretch>
        </p:blipFill>
        <p:spPr bwMode="auto">
          <a:xfrm>
            <a:off x="0" y="0"/>
            <a:ext cx="12192000" cy="63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3284" t="20961" r="12391" b="2119"/>
          <a:stretch>
            <a:fillRect/>
          </a:stretch>
        </p:blipFill>
        <p:spPr bwMode="auto">
          <a:xfrm>
            <a:off x="10707756" y="331307"/>
            <a:ext cx="1298713" cy="7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17214" y="185384"/>
            <a:ext cx="5409818" cy="4386616"/>
          </a:xfrm>
          <a:prstGeom prst="wedgeRoundRectCallout">
            <a:avLst>
              <a:gd name="adj1" fmla="val 730"/>
              <a:gd name="adj2" fmla="val 71896"/>
              <a:gd name="adj3" fmla="val 16667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6500" dirty="0"/>
              <a:t> </a:t>
            </a:r>
            <a:r>
              <a:rPr lang="en-PH" sz="6500" dirty="0">
                <a:latin typeface="Comic Sans MS" pitchFamily="66" charset="0"/>
              </a:rPr>
              <a:t>“</a:t>
            </a:r>
            <a:r>
              <a:rPr lang="en-PH" sz="6500" dirty="0" err="1">
                <a:latin typeface="Comic Sans MS" pitchFamily="66" charset="0"/>
              </a:rPr>
              <a:t>Malinis</a:t>
            </a:r>
            <a:r>
              <a:rPr lang="en-PH" sz="6500" dirty="0">
                <a:latin typeface="Comic Sans MS" pitchFamily="66" charset="0"/>
              </a:rPr>
              <a:t> </a:t>
            </a:r>
            <a:r>
              <a:rPr lang="en-PH" sz="6500" dirty="0" err="1">
                <a:latin typeface="Comic Sans MS" pitchFamily="66" charset="0"/>
              </a:rPr>
              <a:t>ang</a:t>
            </a:r>
            <a:r>
              <a:rPr lang="en-PH" sz="6500" dirty="0">
                <a:latin typeface="Comic Sans MS" pitchFamily="66" charset="0"/>
              </a:rPr>
              <a:t> </a:t>
            </a:r>
            <a:r>
              <a:rPr lang="en-PH" sz="6500" dirty="0" err="1">
                <a:latin typeface="Comic Sans MS" pitchFamily="66" charset="0"/>
              </a:rPr>
              <a:t>konsensiya</a:t>
            </a:r>
            <a:r>
              <a:rPr lang="en-PH" sz="6500" dirty="0">
                <a:latin typeface="Comic Sans MS" pitchFamily="66" charset="0"/>
              </a:rPr>
              <a:t> </a:t>
            </a:r>
            <a:r>
              <a:rPr lang="en-PH" sz="6500" dirty="0" err="1">
                <a:latin typeface="Comic Sans MS" pitchFamily="66" charset="0"/>
              </a:rPr>
              <a:t>ko</a:t>
            </a:r>
            <a:r>
              <a:rPr lang="en-PH" sz="6500" dirty="0">
                <a:latin typeface="Comic Sans MS" pitchFamily="66" charset="0"/>
              </a:rPr>
              <a:t>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6954" y="1647124"/>
            <a:ext cx="5513977" cy="3791150"/>
          </a:xfrm>
          <a:prstGeom prst="wedgeRoundRectCallout">
            <a:avLst>
              <a:gd name="adj1" fmla="val 730"/>
              <a:gd name="adj2" fmla="val 71896"/>
              <a:gd name="adj3" fmla="val 16667"/>
            </a:avLst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PH" sz="6500" dirty="0">
                <a:solidFill>
                  <a:schemeClr val="bg1"/>
                </a:solidFill>
                <a:latin typeface="Comic Sans MS" pitchFamily="66" charset="0"/>
              </a:rPr>
              <a:t>“Hindi </a:t>
            </a:r>
            <a:r>
              <a:rPr lang="en-PH" sz="6500" dirty="0" err="1">
                <a:solidFill>
                  <a:schemeClr val="bg1"/>
                </a:solidFill>
                <a:latin typeface="Comic Sans MS" pitchFamily="66" charset="0"/>
              </a:rPr>
              <a:t>maatim</a:t>
            </a:r>
            <a:r>
              <a:rPr lang="en-PH" sz="6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6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6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6500" dirty="0" err="1">
                <a:solidFill>
                  <a:schemeClr val="bg1"/>
                </a:solidFill>
                <a:latin typeface="Comic Sans MS" pitchFamily="66" charset="0"/>
              </a:rPr>
              <a:t>aking</a:t>
            </a:r>
            <a:r>
              <a:rPr lang="en-PH" sz="6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6500" dirty="0" err="1">
                <a:solidFill>
                  <a:schemeClr val="bg1"/>
                </a:solidFill>
                <a:latin typeface="Comic Sans MS" pitchFamily="66" charset="0"/>
              </a:rPr>
              <a:t>konsensiya</a:t>
            </a:r>
            <a:r>
              <a:rPr lang="en-PH" sz="6500" dirty="0">
                <a:solidFill>
                  <a:schemeClr val="bg1"/>
                </a:solidFill>
                <a:latin typeface="Comic Sans MS" pitchFamily="66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7135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27650" name="Picture 2" descr="C:\Users\annie rose\Desktop\1\342x215xmorality_philippine_media.jpg.pagespeed.ic.QBp8hOYbq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8526" t="27979" r="19761" b="11006"/>
          <a:stretch>
            <a:fillRect/>
          </a:stretch>
        </p:blipFill>
        <p:spPr bwMode="auto">
          <a:xfrm>
            <a:off x="2676939" y="2040836"/>
            <a:ext cx="6400800" cy="389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nnie rose\Desktop\1\1792597_amorphous_04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607" y="298635"/>
            <a:ext cx="9334099" cy="1450757"/>
          </a:xfrm>
        </p:spPr>
        <p:txBody>
          <a:bodyPr>
            <a:norm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Berlin Sans FB Demi" pitchFamily="34" charset="0"/>
              </a:rPr>
              <a:t>KONSENSIYA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4778" y="3208421"/>
            <a:ext cx="3120190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i="1" dirty="0" err="1">
                <a:solidFill>
                  <a:srgbClr val="C00000"/>
                </a:solidFill>
                <a:latin typeface="Bernard MT Condensed" pitchFamily="18" charset="0"/>
              </a:rPr>
              <a:t>scientia</a:t>
            </a:r>
            <a:endParaRPr lang="en-US" sz="7000" i="1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9590" y="3228473"/>
            <a:ext cx="2398294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i="1" dirty="0">
                <a:solidFill>
                  <a:srgbClr val="C00000"/>
                </a:solidFill>
                <a:latin typeface="Bernard MT Condensed" pitchFamily="18" charset="0"/>
              </a:rPr>
              <a:t>cum</a:t>
            </a:r>
            <a:endParaRPr lang="en-US" sz="7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9747" y="4324045"/>
            <a:ext cx="8373979" cy="226193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i="1" dirty="0">
                <a:solidFill>
                  <a:schemeClr val="tx1"/>
                </a:solidFill>
                <a:latin typeface="Berlin Sans FB Demi" pitchFamily="34" charset="0"/>
              </a:rPr>
              <a:t>WITH </a:t>
            </a:r>
          </a:p>
          <a:p>
            <a:pPr algn="ctr"/>
            <a:r>
              <a:rPr lang="en-US" sz="8000" i="1" dirty="0">
                <a:solidFill>
                  <a:schemeClr val="tx1"/>
                </a:solidFill>
                <a:latin typeface="Berlin Sans FB Demi" pitchFamily="34" charset="0"/>
              </a:rPr>
              <a:t>KNOWLEDGE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537" y="1836640"/>
            <a:ext cx="3056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FF00"/>
                </a:solidFill>
                <a:latin typeface="Lucida Sans Typewriter" pitchFamily="49" charset="0"/>
              </a:rPr>
              <a:t>Latin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17758" y="2538663"/>
            <a:ext cx="1070811" cy="589548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31768" y="2478505"/>
            <a:ext cx="926432" cy="685800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nnie rose\Desktop\1\1792597_amorphous_04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607" y="298635"/>
            <a:ext cx="9334099" cy="1450757"/>
          </a:xfrm>
        </p:spPr>
        <p:txBody>
          <a:bodyPr>
            <a:norm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Berlin Sans FB Demi" pitchFamily="34" charset="0"/>
              </a:rPr>
              <a:t>KONSENSIYA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4778" y="3208421"/>
            <a:ext cx="3120190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0" i="1" dirty="0" err="1">
                <a:solidFill>
                  <a:srgbClr val="C00000"/>
                </a:solidFill>
                <a:latin typeface="Bernard MT Condensed" pitchFamily="18" charset="0"/>
              </a:rPr>
              <a:t>scientia</a:t>
            </a:r>
            <a:endParaRPr lang="en-US" sz="7000" i="1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9590" y="3228473"/>
            <a:ext cx="2398294" cy="914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i="1" dirty="0">
                <a:solidFill>
                  <a:srgbClr val="C00000"/>
                </a:solidFill>
                <a:latin typeface="Bernard MT Condensed" pitchFamily="18" charset="0"/>
              </a:rPr>
              <a:t>cum</a:t>
            </a:r>
            <a:endParaRPr lang="en-US" sz="7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9747" y="4324045"/>
            <a:ext cx="8373979" cy="226193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i="1" dirty="0">
                <a:solidFill>
                  <a:schemeClr val="tx1"/>
                </a:solidFill>
                <a:latin typeface="Berlin Sans FB Demi" pitchFamily="34" charset="0"/>
              </a:rPr>
              <a:t>MAY </a:t>
            </a:r>
          </a:p>
          <a:p>
            <a:pPr algn="ctr"/>
            <a:r>
              <a:rPr lang="en-US" sz="8000" i="1" dirty="0">
                <a:solidFill>
                  <a:schemeClr val="tx1"/>
                </a:solidFill>
                <a:latin typeface="Berlin Sans FB Demi" pitchFamily="34" charset="0"/>
              </a:rPr>
              <a:t>KAALAMAN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537" y="1836640"/>
            <a:ext cx="30564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FF00"/>
                </a:solidFill>
                <a:latin typeface="Lucida Sans Typewriter" pitchFamily="49" charset="0"/>
              </a:rPr>
              <a:t>Latin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17758" y="2538663"/>
            <a:ext cx="1070811" cy="589548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31768" y="2478505"/>
            <a:ext cx="926432" cy="685800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PH" sz="44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With knowledge o </a:t>
            </a: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mayroon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kaalaman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May </a:t>
            </a: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kakayahan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na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b="1" u="sng" dirty="0" err="1">
                <a:solidFill>
                  <a:schemeClr val="tx1"/>
                </a:solidFill>
                <a:latin typeface="Agency FB" panose="020B0503020202020204" pitchFamily="34" charset="0"/>
              </a:rPr>
              <a:t>kumilala</a:t>
            </a:r>
            <a:r>
              <a:rPr lang="en-PH" sz="4400" b="1" u="sng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b="1" u="sng" dirty="0" err="1">
                <a:solidFill>
                  <a:schemeClr val="tx1"/>
                </a:solidFill>
                <a:latin typeface="Agency FB" panose="020B0503020202020204" pitchFamily="34" charset="0"/>
              </a:rPr>
              <a:t>ng</a:t>
            </a:r>
            <a:r>
              <a:rPr lang="en-PH" sz="4400" b="1" u="sng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b="1" u="sng" dirty="0" err="1">
                <a:solidFill>
                  <a:schemeClr val="tx1"/>
                </a:solidFill>
                <a:latin typeface="Agency FB" panose="020B0503020202020204" pitchFamily="34" charset="0"/>
              </a:rPr>
              <a:t>mabuti</a:t>
            </a:r>
            <a:r>
              <a:rPr lang="en-PH" sz="4400" b="1" u="sng" dirty="0">
                <a:solidFill>
                  <a:schemeClr val="tx1"/>
                </a:solidFill>
                <a:latin typeface="Agency FB" panose="020B0503020202020204" pitchFamily="34" charset="0"/>
              </a:rPr>
              <a:t> o </a:t>
            </a:r>
            <a:r>
              <a:rPr lang="en-PH" sz="4400" b="1" u="sng" dirty="0" err="1">
                <a:solidFill>
                  <a:schemeClr val="tx1"/>
                </a:solidFill>
                <a:latin typeface="Agency FB" panose="020B0503020202020204" pitchFamily="34" charset="0"/>
              </a:rPr>
              <a:t>masama</a:t>
            </a:r>
            <a:endParaRPr lang="en-PH" sz="4400" b="1" u="sng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ito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ay </a:t>
            </a: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nakakabit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sa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isip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ng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tao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May </a:t>
            </a: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kakayahan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Agency FB" panose="020B0503020202020204" pitchFamily="34" charset="0"/>
              </a:rPr>
              <a:t>na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b="1" u="sng" dirty="0" err="1">
                <a:solidFill>
                  <a:schemeClr val="tx1"/>
                </a:solidFill>
                <a:latin typeface="Agency FB" panose="020B0503020202020204" pitchFamily="34" charset="0"/>
              </a:rPr>
              <a:t>kumilala</a:t>
            </a:r>
            <a:r>
              <a:rPr lang="en-PH" sz="4400" b="1" u="sng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b="1" u="sng" dirty="0" err="1">
                <a:solidFill>
                  <a:schemeClr val="tx1"/>
                </a:solidFill>
                <a:latin typeface="Agency FB" panose="020B0503020202020204" pitchFamily="34" charset="0"/>
              </a:rPr>
              <a:t>ng</a:t>
            </a:r>
            <a:r>
              <a:rPr lang="en-PH" sz="4400" b="1" u="sng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PH" sz="4400" b="1" u="sng" dirty="0" err="1">
                <a:solidFill>
                  <a:schemeClr val="tx1"/>
                </a:solidFill>
                <a:latin typeface="Agency FB" panose="020B0503020202020204" pitchFamily="34" charset="0"/>
              </a:rPr>
              <a:t>mabuti</a:t>
            </a:r>
            <a:r>
              <a:rPr lang="en-PH" sz="4400" b="1" u="sng" dirty="0">
                <a:solidFill>
                  <a:schemeClr val="tx1"/>
                </a:solidFill>
                <a:latin typeface="Agency FB" panose="020B0503020202020204" pitchFamily="34" charset="0"/>
              </a:rPr>
              <a:t> o </a:t>
            </a:r>
            <a:r>
              <a:rPr lang="en-PH" sz="4400" b="1" u="sng" dirty="0" err="1">
                <a:solidFill>
                  <a:schemeClr val="tx1"/>
                </a:solidFill>
                <a:latin typeface="Agency FB" panose="020B0503020202020204" pitchFamily="34" charset="0"/>
              </a:rPr>
              <a:t>masama</a:t>
            </a:r>
            <a:r>
              <a:rPr lang="en-PH" sz="44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444137" y="420913"/>
            <a:ext cx="5942149" cy="1814287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6000" u="sng" dirty="0" err="1">
                <a:solidFill>
                  <a:schemeClr val="tx1"/>
                </a:solidFill>
                <a:latin typeface="Agency FB" panose="020B0503020202020204" pitchFamily="34" charset="0"/>
              </a:rPr>
              <a:t>Konsensiya</a:t>
            </a:r>
            <a:endParaRPr lang="en-PH" sz="6000" u="sng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29699" name="Picture 3" descr="C:\Users\annie rose\Desktop\1\download (4)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b="9843"/>
          <a:stretch>
            <a:fillRect/>
          </a:stretch>
        </p:blipFill>
        <p:spPr bwMode="auto">
          <a:xfrm>
            <a:off x="10429461" y="-2"/>
            <a:ext cx="1762539" cy="2981741"/>
          </a:xfrm>
          <a:prstGeom prst="rect">
            <a:avLst/>
          </a:prstGeom>
          <a:noFill/>
        </p:spPr>
      </p:pic>
      <p:pic>
        <p:nvPicPr>
          <p:cNvPr id="29701" name="Picture 5" descr="C:\Users\annie rose\Desktop\1\download (3).jpg"/>
          <p:cNvPicPr>
            <a:picLocks noChangeAspect="1" noChangeArrowheads="1"/>
          </p:cNvPicPr>
          <p:nvPr/>
        </p:nvPicPr>
        <p:blipFill>
          <a:blip r:embed="rId4" cstate="print"/>
          <a:srcRect b="16310"/>
          <a:stretch>
            <a:fillRect/>
          </a:stretch>
        </p:blipFill>
        <p:spPr bwMode="auto">
          <a:xfrm flipH="1">
            <a:off x="10431379" y="2981740"/>
            <a:ext cx="1760621" cy="387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41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721</TotalTime>
  <Words>527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Agency FB</vt:lpstr>
      <vt:lpstr>Berlin Sans FB Demi</vt:lpstr>
      <vt:lpstr>Bernard MT Condensed</vt:lpstr>
      <vt:lpstr>Britannic Bold</vt:lpstr>
      <vt:lpstr>Calibri</vt:lpstr>
      <vt:lpstr>Calibri Light</vt:lpstr>
      <vt:lpstr>Comic Sans MS</vt:lpstr>
      <vt:lpstr>Gecko Personal Use Only</vt:lpstr>
      <vt:lpstr>Lucida Sans Typewriter</vt:lpstr>
      <vt:lpstr>Matura MT Script Capitals</vt:lpstr>
      <vt:lpstr>Wingdings</vt:lpstr>
      <vt:lpstr>Retrospect</vt:lpstr>
      <vt:lpstr>Modyul 6 ANG KAUGNAYAN NG KONSENSIYA SA LIKAS NA BATAS MORAL </vt:lpstr>
      <vt:lpstr>PowerPoint Presentation</vt:lpstr>
      <vt:lpstr>PowerPoint Presentation</vt:lpstr>
      <vt:lpstr>PowerPoint Presentation</vt:lpstr>
      <vt:lpstr>“Hindi maatim ng aking konsensiya” </vt:lpstr>
      <vt:lpstr>PowerPoint Presentation</vt:lpstr>
      <vt:lpstr>KONSENSIYA</vt:lpstr>
      <vt:lpstr>KONSENSIYA</vt:lpstr>
      <vt:lpstr>PowerPoint Presentation</vt:lpstr>
      <vt:lpstr>Ang paglalapat ng kaalaman ay maaaring magawa sa pamamagitan ng mga sumusunod na paraan:   Santo Tomas de Aquino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Sagutan ang graphic organizer: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09237759805</dc:title>
  <dc:creator>elai santos</dc:creator>
  <cp:lastModifiedBy>Annie Rose Mendoza</cp:lastModifiedBy>
  <cp:revision>74</cp:revision>
  <dcterms:created xsi:type="dcterms:W3CDTF">2018-09-20T12:09:33Z</dcterms:created>
  <dcterms:modified xsi:type="dcterms:W3CDTF">2019-09-24T05:12:01Z</dcterms:modified>
</cp:coreProperties>
</file>