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3179-A44D-4868-BEEB-A05B3612C670}" type="datetimeFigureOut">
              <a:rPr lang="en-PH" smtClean="0"/>
              <a:t>22/03/2019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6FEB-534E-4C5F-89EE-44FD4B5CA64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8920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3179-A44D-4868-BEEB-A05B3612C670}" type="datetimeFigureOut">
              <a:rPr lang="en-PH" smtClean="0"/>
              <a:t>22/03/2019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6FEB-534E-4C5F-89EE-44FD4B5CA64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3371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3179-A44D-4868-BEEB-A05B3612C670}" type="datetimeFigureOut">
              <a:rPr lang="en-PH" smtClean="0"/>
              <a:t>22/03/2019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6FEB-534E-4C5F-89EE-44FD4B5CA64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4858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3179-A44D-4868-BEEB-A05B3612C670}" type="datetimeFigureOut">
              <a:rPr lang="en-PH" smtClean="0"/>
              <a:t>22/03/2019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6FEB-534E-4C5F-89EE-44FD4B5CA64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607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3179-A44D-4868-BEEB-A05B3612C670}" type="datetimeFigureOut">
              <a:rPr lang="en-PH" smtClean="0"/>
              <a:t>22/03/2019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6FEB-534E-4C5F-89EE-44FD4B5CA64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9872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3179-A44D-4868-BEEB-A05B3612C670}" type="datetimeFigureOut">
              <a:rPr lang="en-PH" smtClean="0"/>
              <a:t>22/03/2019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6FEB-534E-4C5F-89EE-44FD4B5CA64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2452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3179-A44D-4868-BEEB-A05B3612C670}" type="datetimeFigureOut">
              <a:rPr lang="en-PH" smtClean="0"/>
              <a:t>22/03/2019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6FEB-534E-4C5F-89EE-44FD4B5CA64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565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3179-A44D-4868-BEEB-A05B3612C670}" type="datetimeFigureOut">
              <a:rPr lang="en-PH" smtClean="0"/>
              <a:t>22/03/2019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6FEB-534E-4C5F-89EE-44FD4B5CA64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698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3179-A44D-4868-BEEB-A05B3612C670}" type="datetimeFigureOut">
              <a:rPr lang="en-PH" smtClean="0"/>
              <a:t>22/03/2019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6FEB-534E-4C5F-89EE-44FD4B5CA64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048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3179-A44D-4868-BEEB-A05B3612C670}" type="datetimeFigureOut">
              <a:rPr lang="en-PH" smtClean="0"/>
              <a:t>22/03/2019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6FEB-534E-4C5F-89EE-44FD4B5CA64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1305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3179-A44D-4868-BEEB-A05B3612C670}" type="datetimeFigureOut">
              <a:rPr lang="en-PH" smtClean="0"/>
              <a:t>22/03/2019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6FEB-534E-4C5F-89EE-44FD4B5CA64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301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3179-A44D-4868-BEEB-A05B3612C670}" type="datetimeFigureOut">
              <a:rPr lang="en-PH" smtClean="0"/>
              <a:t>22/03/2019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46FEB-534E-4C5F-89EE-44FD4B5CA64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1439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2137229"/>
            <a:ext cx="12191999" cy="45792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7428" y="481467"/>
            <a:ext cx="9144000" cy="1655762"/>
          </a:xfrm>
        </p:spPr>
        <p:txBody>
          <a:bodyPr>
            <a:normAutofit/>
          </a:bodyPr>
          <a:lstStyle/>
          <a:p>
            <a:r>
              <a:rPr lang="en-PH" sz="4800" b="1" dirty="0" smtClean="0">
                <a:solidFill>
                  <a:srgbClr val="002060"/>
                </a:solidFill>
                <a:latin typeface="ChocolateBox" pitchFamily="2" charset="0"/>
              </a:rPr>
              <a:t>YOU ACT, WHAT YOU FEEL </a:t>
            </a:r>
            <a:endParaRPr lang="en-PH" sz="4800" b="1" dirty="0">
              <a:solidFill>
                <a:srgbClr val="002060"/>
              </a:solidFill>
              <a:latin typeface="ChocolateBox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2342" y="5689600"/>
            <a:ext cx="278674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dirty="0" smtClean="0">
                <a:latin typeface="Juice ITC" panose="04040403040A02020202" pitchFamily="82" charset="0"/>
              </a:rPr>
              <a:t>Prepared by: </a:t>
            </a:r>
          </a:p>
          <a:p>
            <a:pPr algn="ctr"/>
            <a:r>
              <a:rPr lang="en-PH" dirty="0" err="1" smtClean="0">
                <a:latin typeface="Juice ITC" panose="04040403040A02020202" pitchFamily="82" charset="0"/>
              </a:rPr>
              <a:t>Eliada</a:t>
            </a:r>
            <a:r>
              <a:rPr lang="en-PH" dirty="0" smtClean="0">
                <a:latin typeface="Juice ITC" panose="04040403040A02020202" pitchFamily="82" charset="0"/>
              </a:rPr>
              <a:t>  C. Santos</a:t>
            </a:r>
          </a:p>
          <a:p>
            <a:pPr algn="ctr"/>
            <a:r>
              <a:rPr lang="en-PH" dirty="0" smtClean="0">
                <a:latin typeface="Juice ITC" panose="04040403040A02020202" pitchFamily="82" charset="0"/>
              </a:rPr>
              <a:t>Teacher  I</a:t>
            </a:r>
            <a:endParaRPr lang="en-PH" dirty="0"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30"/>
          <a:stretch/>
        </p:blipFill>
        <p:spPr bwMode="auto">
          <a:xfrm>
            <a:off x="518886" y="211363"/>
            <a:ext cx="11065123" cy="978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857" y="1190171"/>
            <a:ext cx="11829143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5400" b="1" i="1" u="sng" dirty="0" smtClean="0">
                <a:solidFill>
                  <a:srgbClr val="FF0000"/>
                </a:solidFill>
              </a:rPr>
              <a:t>SANGUINE (AIR)</a:t>
            </a:r>
          </a:p>
          <a:p>
            <a:r>
              <a:rPr lang="en-PH" sz="3600" b="1" i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 (Quick tempered</a:t>
            </a:r>
            <a:r>
              <a:rPr lang="en-PH" sz="3600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)</a:t>
            </a:r>
            <a:endParaRPr lang="en-PH" sz="1200" dirty="0" smtClean="0">
              <a:solidFill>
                <a:srgbClr val="0070C0"/>
              </a:solidFill>
              <a:latin typeface="Agency FB" panose="020B0503020202020204" pitchFamily="34" charset="0"/>
            </a:endParaRPr>
          </a:p>
          <a:p>
            <a:endParaRPr lang="en-PH" sz="1100" dirty="0" smtClean="0">
              <a:solidFill>
                <a:srgbClr val="0070C0"/>
              </a:solidFill>
              <a:latin typeface="Agency FB" panose="020B0503020202020204" pitchFamily="34" charset="0"/>
            </a:endParaRPr>
          </a:p>
          <a:p>
            <a:pPr algn="ctr"/>
            <a:r>
              <a:rPr lang="en-PH" sz="3600" dirty="0" smtClean="0">
                <a:latin typeface="Agency FB" panose="020B0503020202020204" pitchFamily="34" charset="0"/>
              </a:rPr>
              <a:t>• A sanguine is an extrovert who has a high need to include and be close to others.</a:t>
            </a:r>
          </a:p>
          <a:p>
            <a:pPr algn="ctr"/>
            <a:r>
              <a:rPr lang="en-PH" sz="3600" dirty="0" smtClean="0">
                <a:latin typeface="Agency FB" panose="020B0503020202020204" pitchFamily="34" charset="0"/>
              </a:rPr>
              <a:t>• A sanguine is always cheerful, hopeful, confident</a:t>
            </a:r>
          </a:p>
          <a:p>
            <a:pPr algn="ctr"/>
            <a:r>
              <a:rPr lang="en-PH" sz="3600" dirty="0" smtClean="0">
                <a:latin typeface="Agency FB" panose="020B0503020202020204" pitchFamily="34" charset="0"/>
              </a:rPr>
              <a:t>and expect the best in everything he/she does in life. They always enjoy life</a:t>
            </a:r>
          </a:p>
          <a:p>
            <a:pPr algn="ctr"/>
            <a:r>
              <a:rPr lang="en-PH" sz="3600" dirty="0" smtClean="0">
                <a:latin typeface="Agency FB" panose="020B0503020202020204" pitchFamily="34" charset="0"/>
              </a:rPr>
              <a:t>• A sanguine never thinks of failure or loss in everything</a:t>
            </a:r>
          </a:p>
          <a:p>
            <a:pPr algn="ctr"/>
            <a:r>
              <a:rPr lang="en-PH" sz="3600" dirty="0" smtClean="0">
                <a:latin typeface="Agency FB" panose="020B0503020202020204" pitchFamily="34" charset="0"/>
              </a:rPr>
              <a:t>• They are authoritative or autocratic</a:t>
            </a:r>
            <a:endParaRPr lang="en-PH" sz="3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943" y="22588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PH" sz="6000" b="1" i="1" u="sng" dirty="0" smtClean="0">
                <a:solidFill>
                  <a:srgbClr val="FF0000"/>
                </a:solidFill>
              </a:rPr>
              <a:t>SANGUINE (AIR)</a:t>
            </a:r>
          </a:p>
          <a:p>
            <a:r>
              <a:rPr lang="en-PH" sz="4000" b="1" i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 (Quick tempered</a:t>
            </a:r>
            <a:r>
              <a:rPr lang="en-PH" sz="4000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)</a:t>
            </a:r>
            <a:endParaRPr lang="en-PH" sz="1400" dirty="0" smtClean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727" t="20000" r="20132" b="19792"/>
          <a:stretch/>
        </p:blipFill>
        <p:spPr>
          <a:xfrm>
            <a:off x="449943" y="1857100"/>
            <a:ext cx="11399520" cy="483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30"/>
          <a:stretch/>
        </p:blipFill>
        <p:spPr bwMode="auto">
          <a:xfrm>
            <a:off x="518886" y="211363"/>
            <a:ext cx="11065123" cy="978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857" y="1190171"/>
            <a:ext cx="118291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5400" b="1" i="1" u="sng" dirty="0" smtClean="0">
                <a:solidFill>
                  <a:srgbClr val="FF0000"/>
                </a:solidFill>
              </a:rPr>
              <a:t>MELANCHOLIC (EARTH) </a:t>
            </a:r>
          </a:p>
          <a:p>
            <a:r>
              <a:rPr lang="en-PH" sz="5400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(Perfectionist)</a:t>
            </a:r>
            <a:endParaRPr lang="en-PH" sz="3600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857" y="2887682"/>
            <a:ext cx="114953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PH" sz="3600" dirty="0" err="1" smtClean="0">
                <a:latin typeface="Agency FB" panose="020B0503020202020204" pitchFamily="34" charset="0"/>
              </a:rPr>
              <a:t>Melancholic's</a:t>
            </a:r>
            <a:r>
              <a:rPr lang="en-PH" sz="3600" dirty="0" smtClean="0">
                <a:latin typeface="Agency FB" panose="020B0503020202020204" pitchFamily="34" charset="0"/>
              </a:rPr>
              <a:t> approach very few people for association and they do not like to be approached for association.</a:t>
            </a:r>
          </a:p>
          <a:p>
            <a:pPr algn="ctr"/>
            <a:r>
              <a:rPr lang="en-PH" sz="3600" dirty="0" smtClean="0">
                <a:latin typeface="Agency FB" panose="020B0503020202020204" pitchFamily="34" charset="0"/>
              </a:rPr>
              <a:t>• They are very selective with whom they socialise.</a:t>
            </a:r>
          </a:p>
          <a:p>
            <a:pPr algn="ctr"/>
            <a:r>
              <a:rPr lang="en-PH" sz="3600" dirty="0" smtClean="0">
                <a:latin typeface="Agency FB" panose="020B0503020202020204" pitchFamily="34" charset="0"/>
              </a:rPr>
              <a:t>• According to scholars, </a:t>
            </a:r>
            <a:r>
              <a:rPr lang="en-PH" sz="3600" dirty="0" err="1" smtClean="0">
                <a:latin typeface="Agency FB" panose="020B0503020202020204" pitchFamily="34" charset="0"/>
              </a:rPr>
              <a:t>melancholics</a:t>
            </a:r>
            <a:r>
              <a:rPr lang="en-PH" sz="3600" dirty="0" smtClean="0">
                <a:latin typeface="Agency FB" panose="020B0503020202020204" pitchFamily="34" charset="0"/>
              </a:rPr>
              <a:t> are very family </a:t>
            </a:r>
            <a:r>
              <a:rPr lang="en-PH" sz="3600" dirty="0" err="1" smtClean="0">
                <a:latin typeface="Agency FB" panose="020B0503020202020204" pitchFamily="34" charset="0"/>
              </a:rPr>
              <a:t>oriented,closely</a:t>
            </a:r>
            <a:r>
              <a:rPr lang="en-PH" sz="3600" dirty="0" smtClean="0">
                <a:latin typeface="Agency FB" panose="020B0503020202020204" pitchFamily="34" charset="0"/>
              </a:rPr>
              <a:t> bonded to individuals within the family unit.</a:t>
            </a:r>
          </a:p>
          <a:p>
            <a:pPr algn="ctr"/>
            <a:r>
              <a:rPr lang="en-PH" sz="3600" dirty="0" smtClean="0">
                <a:latin typeface="Agency FB" panose="020B0503020202020204" pitchFamily="34" charset="0"/>
              </a:rPr>
              <a:t>• They see life as a goal to achieve . Due to their </a:t>
            </a:r>
            <a:r>
              <a:rPr lang="en-PH" sz="3600" dirty="0" smtClean="0">
                <a:latin typeface="Agency FB" panose="020B0503020202020204" pitchFamily="34" charset="0"/>
              </a:rPr>
              <a:t>intelligence  they </a:t>
            </a:r>
            <a:r>
              <a:rPr lang="en-PH" sz="3600" dirty="0" smtClean="0">
                <a:latin typeface="Agency FB" panose="020B0503020202020204" pitchFamily="34" charset="0"/>
              </a:rPr>
              <a:t>predict pitfalls in a project before they undertake it</a:t>
            </a:r>
            <a:endParaRPr lang="en-PH" sz="3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30"/>
          <a:stretch/>
        </p:blipFill>
        <p:spPr bwMode="auto">
          <a:xfrm>
            <a:off x="518886" y="211363"/>
            <a:ext cx="11065123" cy="978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857" y="1190171"/>
            <a:ext cx="118291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5400" b="1" i="1" u="sng" dirty="0" smtClean="0">
                <a:solidFill>
                  <a:srgbClr val="FF0000"/>
                </a:solidFill>
              </a:rPr>
              <a:t>MELANCHOLIC (EARTH) </a:t>
            </a:r>
          </a:p>
          <a:p>
            <a:r>
              <a:rPr lang="en-PH" sz="5400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(Perfectionist)</a:t>
            </a:r>
            <a:endParaRPr lang="en-PH" sz="3600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857" y="2887682"/>
            <a:ext cx="114176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PH" sz="3200" dirty="0" smtClean="0">
                <a:latin typeface="Agency FB" panose="020B0503020202020204" pitchFamily="34" charset="0"/>
              </a:rPr>
              <a:t>They are perfectionists and set very high standards for themselves and for other people around them.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PH" sz="3200" dirty="0" smtClean="0">
                <a:latin typeface="Agency FB" panose="020B0503020202020204" pitchFamily="34" charset="0"/>
              </a:rPr>
              <a:t> They are self motivated and do not respond to the promise of reward or the threat of punishment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PH" sz="3200" dirty="0" smtClean="0">
                <a:latin typeface="Agency FB" panose="020B0503020202020204" pitchFamily="34" charset="0"/>
              </a:rPr>
              <a:t> They become very sad when things go wrong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PH" sz="3200" dirty="0" smtClean="0">
                <a:latin typeface="Agency FB" panose="020B0503020202020204" pitchFamily="34" charset="0"/>
              </a:rPr>
              <a:t> Therefore they analyse and plan before done and want it to be very perfect.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PH" sz="3200" dirty="0">
                <a:latin typeface="Agency FB" panose="020B0503020202020204" pitchFamily="34" charset="0"/>
              </a:rPr>
              <a:t>T</a:t>
            </a:r>
            <a:r>
              <a:rPr lang="en-PH" sz="3200" dirty="0" smtClean="0">
                <a:latin typeface="Agency FB" panose="020B0503020202020204" pitchFamily="34" charset="0"/>
              </a:rPr>
              <a:t>hey can be extremely quiet people who never talk to </a:t>
            </a:r>
            <a:r>
              <a:rPr lang="en-PH" sz="3200" dirty="0" smtClean="0">
                <a:latin typeface="Agency FB" panose="020B0503020202020204" pitchFamily="34" charset="0"/>
              </a:rPr>
              <a:t>many.</a:t>
            </a:r>
            <a:endParaRPr lang="en-PH" sz="3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886" y="380111"/>
            <a:ext cx="7431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PH" sz="5400" b="1" i="1" u="sng" dirty="0">
                <a:solidFill>
                  <a:srgbClr val="FF0000"/>
                </a:solidFill>
              </a:rPr>
              <a:t>MELANCHOLIC (EARTH) </a:t>
            </a:r>
          </a:p>
          <a:p>
            <a:pPr lvl="0"/>
            <a:r>
              <a:rPr lang="en-PH" sz="5400" dirty="0">
                <a:solidFill>
                  <a:srgbClr val="0070C0"/>
                </a:solidFill>
                <a:latin typeface="Agency FB" panose="020B0503020202020204" pitchFamily="34" charset="0"/>
              </a:rPr>
              <a:t>(Perfectionist)</a:t>
            </a:r>
            <a:endParaRPr lang="en-PH" sz="3600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132" t="16875" r="20132" b="21251"/>
          <a:stretch/>
        </p:blipFill>
        <p:spPr>
          <a:xfrm>
            <a:off x="391886" y="2134436"/>
            <a:ext cx="11342914" cy="472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9" y="2077811"/>
            <a:ext cx="11263086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PH" sz="4800" dirty="0" smtClean="0">
                <a:latin typeface="Agency FB" panose="020B0503020202020204" pitchFamily="34" charset="0"/>
              </a:rPr>
              <a:t>Why Know Your Temperament being aware</a:t>
            </a:r>
            <a:br>
              <a:rPr lang="en-PH" sz="4800" dirty="0" smtClean="0">
                <a:latin typeface="Agency FB" panose="020B0503020202020204" pitchFamily="34" charset="0"/>
              </a:rPr>
            </a:br>
            <a:r>
              <a:rPr lang="en-PH" sz="4800" dirty="0" smtClean="0">
                <a:latin typeface="Agency FB" panose="020B0503020202020204" pitchFamily="34" charset="0"/>
              </a:rPr>
              <a:t> of our temperaments can help us</a:t>
            </a:r>
            <a:endParaRPr lang="en-PH" sz="48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29" y="3570514"/>
            <a:ext cx="10515600" cy="3077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PH" dirty="0" smtClean="0"/>
              <a:t>• </a:t>
            </a:r>
            <a:r>
              <a:rPr lang="en-PH" sz="3600" dirty="0" smtClean="0">
                <a:latin typeface="Agency FB" panose="020B0503020202020204" pitchFamily="34" charset="0"/>
              </a:rPr>
              <a:t>To better understand each other’s and our own behaviours </a:t>
            </a:r>
          </a:p>
          <a:p>
            <a:pPr marL="0" indent="0" algn="ctr">
              <a:buNone/>
            </a:pPr>
            <a:r>
              <a:rPr lang="en-PH" sz="3600" dirty="0" smtClean="0">
                <a:latin typeface="Agency FB" panose="020B0503020202020204" pitchFamily="34" charset="0"/>
              </a:rPr>
              <a:t>• To better appreciate and more fully use what gifts we have </a:t>
            </a:r>
          </a:p>
          <a:p>
            <a:pPr marL="0" indent="0" algn="ctr">
              <a:buNone/>
            </a:pPr>
            <a:r>
              <a:rPr lang="en-PH" sz="3600" dirty="0" smtClean="0">
                <a:latin typeface="Agency FB" panose="020B0503020202020204" pitchFamily="34" charset="0"/>
              </a:rPr>
              <a:t>• To appreciate our differences </a:t>
            </a:r>
          </a:p>
          <a:p>
            <a:pPr marL="0" indent="0" algn="ctr">
              <a:buNone/>
            </a:pPr>
            <a:r>
              <a:rPr lang="en-PH" sz="3600" dirty="0" smtClean="0">
                <a:latin typeface="Agency FB" panose="020B0503020202020204" pitchFamily="34" charset="0"/>
              </a:rPr>
              <a:t>• To find ways of bridging these differences </a:t>
            </a:r>
          </a:p>
          <a:p>
            <a:pPr marL="0" indent="0" algn="ctr">
              <a:buNone/>
            </a:pPr>
            <a:r>
              <a:rPr lang="en-PH" sz="3600" dirty="0" smtClean="0">
                <a:latin typeface="Agency FB" panose="020B0503020202020204" pitchFamily="34" charset="0"/>
              </a:rPr>
              <a:t>• To live peacefully with each other</a:t>
            </a:r>
            <a:endParaRPr lang="en-PH" sz="3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233816"/>
            <a:ext cx="11350171" cy="6384472"/>
          </a:xfrm>
        </p:spPr>
      </p:pic>
    </p:spTree>
    <p:extLst>
      <p:ext uri="{BB962C8B-B14F-4D97-AF65-F5344CB8AC3E}">
        <p14:creationId xmlns:p14="http://schemas.microsoft.com/office/powerpoint/2010/main" val="33191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70" y="2714171"/>
            <a:ext cx="9612087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PH" dirty="0" smtClean="0"/>
              <a:t>They are our patterns of </a:t>
            </a:r>
            <a:r>
              <a:rPr lang="en-PH" dirty="0" err="1" smtClean="0"/>
              <a:t>behaviour..the</a:t>
            </a:r>
            <a:r>
              <a:rPr lang="en-PH" dirty="0" smtClean="0"/>
              <a:t> ways we usually respond to situation.	</a:t>
            </a:r>
            <a:endParaRPr lang="en-P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442" y="147070"/>
            <a:ext cx="7676244" cy="2567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04569" y="4405085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PH" dirty="0" smtClean="0"/>
              <a:t>It is also defined as a persons nature one usual way of thinking or acting</a:t>
            </a:r>
            <a:r>
              <a:rPr lang="en-PH" dirty="0"/>
              <a:t>.</a:t>
            </a:r>
            <a:r>
              <a:rPr lang="en-PH" dirty="0" smtClean="0"/>
              <a:t>					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698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532"/>
          <a:stretch/>
        </p:blipFill>
        <p:spPr>
          <a:xfrm>
            <a:off x="326139" y="0"/>
            <a:ext cx="11575576" cy="67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55" y="699315"/>
            <a:ext cx="7850778" cy="3088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PH" sz="6000" i="1" dirty="0" smtClean="0">
                <a:solidFill>
                  <a:srgbClr val="002060"/>
                </a:solidFill>
                <a:latin typeface="ChocolateBox" pitchFamily="2" charset="0"/>
              </a:rPr>
              <a:t>Let us check your </a:t>
            </a:r>
          </a:p>
          <a:p>
            <a:pPr marL="0" indent="0" algn="ctr">
              <a:buNone/>
            </a:pPr>
            <a:r>
              <a:rPr lang="en-PH" sz="6000" i="1" dirty="0" smtClean="0">
                <a:solidFill>
                  <a:srgbClr val="002060"/>
                </a:solidFill>
                <a:latin typeface="ChocolateBox" pitchFamily="2" charset="0"/>
              </a:rPr>
              <a:t>Personality Temperament!</a:t>
            </a:r>
            <a:endParaRPr lang="en-PH" sz="6000" i="1" dirty="0">
              <a:solidFill>
                <a:srgbClr val="002060"/>
              </a:solidFill>
              <a:latin typeface="ChocolateBox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828" y="3294742"/>
            <a:ext cx="1727201" cy="17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773" y="838653"/>
            <a:ext cx="9089570" cy="51412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PH" sz="4000" dirty="0" smtClean="0"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sz="4000" dirty="0" smtClean="0">
                <a:latin typeface="Agency FB" panose="020B0503020202020204" pitchFamily="34" charset="0"/>
              </a:rPr>
              <a:t> </a:t>
            </a:r>
            <a:r>
              <a:rPr lang="en-PH" sz="4400" dirty="0" smtClean="0">
                <a:latin typeface="Agency FB" panose="020B0503020202020204" pitchFamily="34" charset="0"/>
              </a:rPr>
              <a:t>All of us have all four temperaments within us.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sz="4400" dirty="0" smtClean="0">
                <a:latin typeface="Agency FB" panose="020B0503020202020204" pitchFamily="34" charset="0"/>
              </a:rPr>
              <a:t>But one or two of them is/are dominant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sz="4400" dirty="0" smtClean="0">
                <a:latin typeface="Agency FB" panose="020B0503020202020204" pitchFamily="34" charset="0"/>
              </a:rPr>
              <a:t>They control our actions and behaviour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sz="4400" dirty="0" smtClean="0">
                <a:latin typeface="Agency FB" panose="020B0503020202020204" pitchFamily="34" charset="0"/>
              </a:rPr>
              <a:t>They have their strengths and weaknesses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sz="4400" dirty="0" smtClean="0">
                <a:latin typeface="Agency FB" panose="020B0503020202020204" pitchFamily="34" charset="0"/>
              </a:rPr>
              <a:t>None of them is good or bad, it depends on how you use them </a:t>
            </a:r>
            <a:endParaRPr lang="en-PH" sz="4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30"/>
          <a:stretch/>
        </p:blipFill>
        <p:spPr bwMode="auto">
          <a:xfrm>
            <a:off x="518886" y="211363"/>
            <a:ext cx="11065123" cy="978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886" y="1190171"/>
            <a:ext cx="113828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4800" b="1" i="1" u="sng" dirty="0" smtClean="0">
                <a:solidFill>
                  <a:srgbClr val="FF0000"/>
                </a:solidFill>
              </a:rPr>
              <a:t>CHOLERIC (FIRE)</a:t>
            </a:r>
          </a:p>
          <a:p>
            <a:r>
              <a:rPr lang="en-PH" sz="2400" dirty="0" smtClean="0">
                <a:solidFill>
                  <a:srgbClr val="0070C0"/>
                </a:solidFill>
              </a:rPr>
              <a:t>(</a:t>
            </a:r>
            <a:r>
              <a:rPr lang="en-PH" sz="4000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Destructive Temperament) – Extrovert leader</a:t>
            </a:r>
          </a:p>
          <a:p>
            <a:endParaRPr lang="en-PH" sz="4000" dirty="0" smtClean="0">
              <a:solidFill>
                <a:srgbClr val="0070C0"/>
              </a:solidFill>
              <a:latin typeface="Agency FB" panose="020B0503020202020204" pitchFamily="34" charset="0"/>
            </a:endParaRPr>
          </a:p>
          <a:p>
            <a:pPr algn="ctr"/>
            <a:r>
              <a:rPr lang="en-PH" sz="3200" dirty="0" smtClean="0">
                <a:latin typeface="Agency FB" panose="020B0503020202020204" pitchFamily="34" charset="0"/>
              </a:rPr>
              <a:t>• According to scholars, Choleric is the most powerful and destructive temperament.</a:t>
            </a:r>
          </a:p>
          <a:p>
            <a:pPr algn="ctr"/>
            <a:r>
              <a:rPr lang="en-PH" sz="3200" dirty="0" smtClean="0">
                <a:latin typeface="Agency FB" panose="020B0503020202020204" pitchFamily="34" charset="0"/>
              </a:rPr>
              <a:t>• They tend to be users</a:t>
            </a:r>
          </a:p>
          <a:p>
            <a:pPr algn="ctr"/>
            <a:r>
              <a:rPr lang="en-PH" sz="3200" dirty="0" smtClean="0">
                <a:latin typeface="Agency FB" panose="020B0503020202020204" pitchFamily="34" charset="0"/>
              </a:rPr>
              <a:t>• They do not forget easily</a:t>
            </a:r>
          </a:p>
          <a:p>
            <a:pPr algn="ctr"/>
            <a:r>
              <a:rPr lang="en-PH" sz="3200" dirty="0" smtClean="0">
                <a:latin typeface="Agency FB" panose="020B0503020202020204" pitchFamily="34" charset="0"/>
              </a:rPr>
              <a:t>• They are very quick tempered</a:t>
            </a:r>
          </a:p>
          <a:p>
            <a:pPr algn="ctr"/>
            <a:r>
              <a:rPr lang="en-PH" sz="3200" dirty="0" smtClean="0">
                <a:latin typeface="Agency FB" panose="020B0503020202020204" pitchFamily="34" charset="0"/>
              </a:rPr>
              <a:t>• They seldom change their mind even if they are wrong</a:t>
            </a:r>
          </a:p>
          <a:p>
            <a:pPr algn="ctr"/>
            <a:r>
              <a:rPr lang="en-PH" sz="3200" dirty="0" smtClean="0">
                <a:latin typeface="Agency FB" panose="020B0503020202020204" pitchFamily="34" charset="0"/>
              </a:rPr>
              <a:t>• They want total control over themselves and everyone around them.</a:t>
            </a:r>
            <a:endParaRPr lang="en-PH" sz="3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857" y="464457"/>
            <a:ext cx="113828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4800" b="1" i="1" u="sng" dirty="0" smtClean="0">
                <a:solidFill>
                  <a:srgbClr val="FF0000"/>
                </a:solidFill>
              </a:rPr>
              <a:t>CHOLERIC (FIRE)</a:t>
            </a:r>
          </a:p>
          <a:p>
            <a:r>
              <a:rPr lang="en-PH" sz="2400" dirty="0" smtClean="0">
                <a:solidFill>
                  <a:srgbClr val="0070C0"/>
                </a:solidFill>
              </a:rPr>
              <a:t>(</a:t>
            </a:r>
            <a:r>
              <a:rPr lang="en-PH" sz="4000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Destructive Temperament) – Extrovert leader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6384" t="17084" r="17321" b="16250"/>
          <a:stretch/>
        </p:blipFill>
        <p:spPr>
          <a:xfrm>
            <a:off x="749299" y="1911007"/>
            <a:ext cx="1086394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30"/>
          <a:stretch/>
        </p:blipFill>
        <p:spPr bwMode="auto">
          <a:xfrm>
            <a:off x="518886" y="211363"/>
            <a:ext cx="11065123" cy="978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885" y="1190171"/>
            <a:ext cx="111921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4800" b="1" i="1" u="sng" dirty="0" smtClean="0">
                <a:solidFill>
                  <a:srgbClr val="FF0000"/>
                </a:solidFill>
              </a:rPr>
              <a:t>PHLEGMATIC (WATER)</a:t>
            </a:r>
          </a:p>
          <a:p>
            <a:r>
              <a:rPr lang="en-PH" sz="3600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	(Peace Maker)</a:t>
            </a:r>
          </a:p>
          <a:p>
            <a:pPr algn="ctr"/>
            <a:r>
              <a:rPr lang="en-PH" dirty="0" smtClean="0">
                <a:latin typeface="Agency FB" panose="020B0503020202020204" pitchFamily="34" charset="0"/>
              </a:rPr>
              <a:t>• </a:t>
            </a:r>
            <a:r>
              <a:rPr lang="en-PH" sz="3000" dirty="0" smtClean="0">
                <a:latin typeface="Agency FB" panose="020B0503020202020204" pitchFamily="34" charset="0"/>
              </a:rPr>
              <a:t>This is the only temperament that is basically moderate</a:t>
            </a:r>
          </a:p>
          <a:p>
            <a:pPr algn="ctr"/>
            <a:r>
              <a:rPr lang="en-PH" sz="3000" dirty="0" smtClean="0">
                <a:latin typeface="Agency FB" panose="020B0503020202020204" pitchFamily="34" charset="0"/>
              </a:rPr>
              <a:t>• They are very peaceful at heart making them great assets social, political, friendship, business etc.</a:t>
            </a:r>
          </a:p>
          <a:p>
            <a:pPr algn="ctr"/>
            <a:r>
              <a:rPr lang="en-PH" sz="3000" dirty="0" smtClean="0">
                <a:latin typeface="Agency FB" panose="020B0503020202020204" pitchFamily="34" charset="0"/>
              </a:rPr>
              <a:t>• They seldom use ideas and talents they have because it requires to much energy and active participation.</a:t>
            </a:r>
          </a:p>
          <a:p>
            <a:pPr algn="ctr"/>
            <a:r>
              <a:rPr lang="en-PH" sz="3000" dirty="0" smtClean="0">
                <a:latin typeface="Agency FB" panose="020B0503020202020204" pitchFamily="34" charset="0"/>
              </a:rPr>
              <a:t>• They sit back and watch other temperaments busy doing things wrongly and looking at all the wrong things in the world that need to be changed</a:t>
            </a:r>
          </a:p>
          <a:p>
            <a:pPr algn="ctr"/>
            <a:r>
              <a:rPr lang="en-PH" sz="3000" dirty="0" smtClean="0">
                <a:latin typeface="Agency FB" panose="020B0503020202020204" pitchFamily="34" charset="0"/>
              </a:rPr>
              <a:t>• They easily identify the injustice but hardly take any action</a:t>
            </a:r>
            <a:endParaRPr lang="en-PH" sz="3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913" y="435428"/>
            <a:ext cx="111921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4800" b="1" i="1" u="sng" dirty="0" smtClean="0">
                <a:solidFill>
                  <a:srgbClr val="FF0000"/>
                </a:solidFill>
              </a:rPr>
              <a:t>PHLEGMATIC (WATER)</a:t>
            </a:r>
          </a:p>
          <a:p>
            <a:r>
              <a:rPr lang="en-PH" sz="3600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	(Peace Maker)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7790" t="16043" r="18960" b="16666"/>
          <a:stretch/>
        </p:blipFill>
        <p:spPr>
          <a:xfrm>
            <a:off x="420913" y="1820423"/>
            <a:ext cx="11192123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475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Agency FB</vt:lpstr>
      <vt:lpstr>Arial</vt:lpstr>
      <vt:lpstr>Calibri</vt:lpstr>
      <vt:lpstr>Calibri Light</vt:lpstr>
      <vt:lpstr>ChocolateBox</vt:lpstr>
      <vt:lpstr>Juice ITC</vt:lpstr>
      <vt:lpstr>Wingdings</vt:lpstr>
      <vt:lpstr>Office Theme</vt:lpstr>
      <vt:lpstr>PowerPoint Presentation</vt:lpstr>
      <vt:lpstr>They are our patterns of behaviour..the ways we usually respond to situation.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Know Your Temperament being aware  of our temperaments can help us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 santos</dc:creator>
  <cp:lastModifiedBy>elai santos</cp:lastModifiedBy>
  <cp:revision>19</cp:revision>
  <dcterms:created xsi:type="dcterms:W3CDTF">2019-03-21T00:51:11Z</dcterms:created>
  <dcterms:modified xsi:type="dcterms:W3CDTF">2019-03-22T06:45:25Z</dcterms:modified>
</cp:coreProperties>
</file>